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348" r:id="rId4"/>
    <p:sldId id="349" r:id="rId5"/>
    <p:sldId id="257" r:id="rId6"/>
    <p:sldId id="341" r:id="rId7"/>
    <p:sldId id="342" r:id="rId8"/>
    <p:sldId id="299" r:id="rId9"/>
    <p:sldId id="298" r:id="rId10"/>
    <p:sldId id="316" r:id="rId11"/>
    <p:sldId id="320" r:id="rId12"/>
    <p:sldId id="318" r:id="rId13"/>
    <p:sldId id="321" r:id="rId14"/>
    <p:sldId id="344" r:id="rId15"/>
    <p:sldId id="301" r:id="rId16"/>
    <p:sldId id="270" r:id="rId17"/>
    <p:sldId id="315" r:id="rId18"/>
    <p:sldId id="319" r:id="rId19"/>
    <p:sldId id="286" r:id="rId20"/>
    <p:sldId id="332" r:id="rId21"/>
    <p:sldId id="331" r:id="rId22"/>
    <p:sldId id="314" r:id="rId23"/>
    <p:sldId id="294" r:id="rId24"/>
    <p:sldId id="329" r:id="rId25"/>
    <p:sldId id="309" r:id="rId26"/>
    <p:sldId id="310" r:id="rId27"/>
    <p:sldId id="312" r:id="rId28"/>
    <p:sldId id="343" r:id="rId29"/>
    <p:sldId id="340" r:id="rId30"/>
    <p:sldId id="328" r:id="rId31"/>
    <p:sldId id="324" r:id="rId32"/>
    <p:sldId id="345" r:id="rId33"/>
    <p:sldId id="346" r:id="rId34"/>
    <p:sldId id="306" r:id="rId35"/>
    <p:sldId id="322" r:id="rId36"/>
    <p:sldId id="323" r:id="rId37"/>
    <p:sldId id="336" r:id="rId38"/>
    <p:sldId id="34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awkab" initials="kk" lastIdx="1" clrIdx="0">
    <p:extLst>
      <p:ext uri="{19B8F6BF-5375-455C-9EA6-DF929625EA0E}">
        <p15:presenceInfo xmlns:p15="http://schemas.microsoft.com/office/powerpoint/2012/main" userId="549c8e6fd5bcf3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F00"/>
    <a:srgbClr val="B4300C"/>
    <a:srgbClr val="9A9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0" autoAdjust="0"/>
    <p:restoredTop sz="95394" autoAdjust="0"/>
  </p:normalViewPr>
  <p:slideViewPr>
    <p:cSldViewPr snapToGrid="0">
      <p:cViewPr varScale="1">
        <p:scale>
          <a:sx n="61" d="100"/>
          <a:sy n="61" d="100"/>
        </p:scale>
        <p:origin x="106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win2k.aub.edu.lb\files\homez\zha13\my%20documents\Presentation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Narghile versus cigarette constituents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8432438233169"/>
          <c:y val="0.1144796981213187"/>
          <c:w val="0.85942130153627994"/>
          <c:h val="0.840579427950067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Narghile</c:v>
                </c:pt>
              </c:strCache>
            </c:strRef>
          </c:tx>
          <c:spPr>
            <a:solidFill>
              <a:srgbClr val="B81F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Tar, mg</c:v>
                </c:pt>
                <c:pt idx="1">
                  <c:v>CO, mg</c:v>
                </c:pt>
                <c:pt idx="2">
                  <c:v>Heavy metals ( cobalt, ng)</c:v>
                </c:pt>
                <c:pt idx="3">
                  <c:v>PAH( Chrysene, ng)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802</c:v>
                </c:pt>
                <c:pt idx="1">
                  <c:v>145</c:v>
                </c:pt>
                <c:pt idx="2">
                  <c:v>70</c:v>
                </c:pt>
                <c:pt idx="3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A-4A47-8662-144B43C00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Cigarette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Tar, mg</c:v>
                </c:pt>
                <c:pt idx="1">
                  <c:v>CO, mg</c:v>
                </c:pt>
                <c:pt idx="2">
                  <c:v>Heavy metals ( cobalt, ng)</c:v>
                </c:pt>
                <c:pt idx="3">
                  <c:v>PAH( Chrysene, ng)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</c:v>
                </c:pt>
                <c:pt idx="1">
                  <c:v>22.5</c:v>
                </c:pt>
                <c:pt idx="2">
                  <c:v>0.2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4A-4A47-8662-144B43C00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6706640"/>
        <c:axId val="396713712"/>
      </c:barChart>
      <c:catAx>
        <c:axId val="39670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13712"/>
        <c:crosses val="autoZero"/>
        <c:auto val="1"/>
        <c:lblAlgn val="ctr"/>
        <c:lblOffset val="100"/>
        <c:noMultiLvlLbl val="0"/>
      </c:catAx>
      <c:valAx>
        <c:axId val="39671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0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52957510745942E-2"/>
          <c:y val="8.4585446267663802E-2"/>
          <c:w val="0.94750066567765989"/>
          <c:h val="0.76780505706229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Past 30 day waterpipe tobacco use among youth in the EMR (left ) and European Region (right), GYTS</c:v>
                </c:pt>
              </c:strCache>
            </c:strRef>
          </c:tx>
          <c:spPr>
            <a:solidFill>
              <a:srgbClr val="B81F00"/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Lebanon 2011</c:v>
                </c:pt>
                <c:pt idx="1">
                  <c:v>Syria 2007</c:v>
                </c:pt>
                <c:pt idx="2">
                  <c:v>Jordan 2009</c:v>
                </c:pt>
                <c:pt idx="3">
                  <c:v>Yemen 2014</c:v>
                </c:pt>
                <c:pt idx="4">
                  <c:v>Kuwait 2009</c:v>
                </c:pt>
                <c:pt idx="5">
                  <c:v>Saudi Arabia2010</c:v>
                </c:pt>
                <c:pt idx="6">
                  <c:v>Egypt 2009</c:v>
                </c:pt>
                <c:pt idx="7">
                  <c:v>Sudan 2009</c:v>
                </c:pt>
                <c:pt idx="8">
                  <c:v>Tunisia 2010</c:v>
                </c:pt>
                <c:pt idx="9">
                  <c:v>Morocco 2010</c:v>
                </c:pt>
                <c:pt idx="10">
                  <c:v>Libya 2010</c:v>
                </c:pt>
                <c:pt idx="11">
                  <c:v>Oman 2010</c:v>
                </c:pt>
                <c:pt idx="12">
                  <c:v>Latvia 2011</c:v>
                </c:pt>
                <c:pt idx="13">
                  <c:v>Crech Republic 2011</c:v>
                </c:pt>
                <c:pt idx="14">
                  <c:v>Estonia 2007</c:v>
                </c:pt>
                <c:pt idx="15">
                  <c:v>Ukraine 2011</c:v>
                </c:pt>
                <c:pt idx="16">
                  <c:v>Slovakia 2011</c:v>
                </c:pt>
                <c:pt idx="17">
                  <c:v>Hungary 2008</c:v>
                </c:pt>
                <c:pt idx="18">
                  <c:v>Poland 2009</c:v>
                </c:pt>
                <c:pt idx="19">
                  <c:v>Slovenia 2011</c:v>
                </c:pt>
                <c:pt idx="20">
                  <c:v>Azerbaiajan 2011</c:v>
                </c:pt>
                <c:pt idx="21">
                  <c:v>Romania 2009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34.799999999999997</c:v>
                </c:pt>
                <c:pt idx="1">
                  <c:v>25</c:v>
                </c:pt>
                <c:pt idx="2">
                  <c:v>20.7</c:v>
                </c:pt>
                <c:pt idx="3">
                  <c:v>14.1</c:v>
                </c:pt>
                <c:pt idx="4">
                  <c:v>11.8</c:v>
                </c:pt>
                <c:pt idx="5">
                  <c:v>9.5</c:v>
                </c:pt>
                <c:pt idx="6">
                  <c:v>7.5</c:v>
                </c:pt>
                <c:pt idx="7">
                  <c:v>6</c:v>
                </c:pt>
                <c:pt idx="8">
                  <c:v>5.8</c:v>
                </c:pt>
                <c:pt idx="9">
                  <c:v>4.9000000000000004</c:v>
                </c:pt>
                <c:pt idx="10">
                  <c:v>4.3</c:v>
                </c:pt>
                <c:pt idx="11">
                  <c:v>1.5</c:v>
                </c:pt>
                <c:pt idx="12">
                  <c:v>22.7</c:v>
                </c:pt>
                <c:pt idx="13">
                  <c:v>22.1</c:v>
                </c:pt>
                <c:pt idx="14">
                  <c:v>21.9</c:v>
                </c:pt>
                <c:pt idx="15">
                  <c:v>12.8</c:v>
                </c:pt>
                <c:pt idx="16">
                  <c:v>12.6</c:v>
                </c:pt>
                <c:pt idx="17">
                  <c:v>12.1</c:v>
                </c:pt>
                <c:pt idx="18">
                  <c:v>10.7</c:v>
                </c:pt>
                <c:pt idx="19">
                  <c:v>8.3000000000000007</c:v>
                </c:pt>
                <c:pt idx="20">
                  <c:v>3.8</c:v>
                </c:pt>
                <c:pt idx="2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B-4E1E-9893-C228ACCB8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702832"/>
        <c:axId val="396702288"/>
      </c:barChart>
      <c:catAx>
        <c:axId val="39670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02288"/>
        <c:crosses val="autoZero"/>
        <c:auto val="1"/>
        <c:lblAlgn val="ctr"/>
        <c:lblOffset val="100"/>
        <c:noMultiLvlLbl val="0"/>
      </c:catAx>
      <c:valAx>
        <c:axId val="39670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0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Tobacco prevalence defined as past-30 day (current) use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waterpipe </c:v>
                </c:pt>
              </c:strCache>
            </c:strRef>
          </c:tx>
          <c:spPr>
            <a:solidFill>
              <a:srgbClr val="B81F0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Lebanon(2011)</c:v>
                </c:pt>
                <c:pt idx="1">
                  <c:v>Syria(2007)</c:v>
                </c:pt>
                <c:pt idx="2">
                  <c:v>Jordan(2009)</c:v>
                </c:pt>
                <c:pt idx="3">
                  <c:v>Yemen(2014)</c:v>
                </c:pt>
                <c:pt idx="4">
                  <c:v>Kuwait(2009)</c:v>
                </c:pt>
                <c:pt idx="5">
                  <c:v>Djibouti(2013)</c:v>
                </c:pt>
                <c:pt idx="6">
                  <c:v>Saudi Arabia(2010)</c:v>
                </c:pt>
                <c:pt idx="7">
                  <c:v>Egypt(2009)</c:v>
                </c:pt>
                <c:pt idx="8">
                  <c:v>Sudan(2009)</c:v>
                </c:pt>
                <c:pt idx="9">
                  <c:v>Tunisia(2010)</c:v>
                </c:pt>
                <c:pt idx="10">
                  <c:v>Morocco(2010)</c:v>
                </c:pt>
                <c:pt idx="11">
                  <c:v>Libya(2010)</c:v>
                </c:pt>
                <c:pt idx="12">
                  <c:v>Iraq Baghdad (2008)</c:v>
                </c:pt>
                <c:pt idx="13">
                  <c:v>Oman (2010)</c:v>
                </c:pt>
                <c:pt idx="14">
                  <c:v>Pakistan Karachi(2008)</c:v>
                </c:pt>
                <c:pt idx="15">
                  <c:v>Qatar(2013)</c:v>
                </c:pt>
                <c:pt idx="16">
                  <c:v>Bahrain(2015)</c:v>
                </c:pt>
                <c:pt idx="17">
                  <c:v>UAE(2013)</c:v>
                </c:pt>
                <c:pt idx="18">
                  <c:v>Somalia(2007)</c:v>
                </c:pt>
                <c:pt idx="19">
                  <c:v>Iran (2007)</c:v>
                </c:pt>
                <c:pt idx="20">
                  <c:v>Afghanistan(2017)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34.799999999999997</c:v>
                </c:pt>
                <c:pt idx="1">
                  <c:v>25</c:v>
                </c:pt>
                <c:pt idx="2">
                  <c:v>20.7</c:v>
                </c:pt>
                <c:pt idx="3">
                  <c:v>14.1</c:v>
                </c:pt>
                <c:pt idx="4">
                  <c:v>11.8</c:v>
                </c:pt>
                <c:pt idx="5">
                  <c:v>11.6</c:v>
                </c:pt>
                <c:pt idx="6">
                  <c:v>9.5</c:v>
                </c:pt>
                <c:pt idx="7">
                  <c:v>7.5</c:v>
                </c:pt>
                <c:pt idx="8">
                  <c:v>6</c:v>
                </c:pt>
                <c:pt idx="9">
                  <c:v>5.8</c:v>
                </c:pt>
                <c:pt idx="10">
                  <c:v>4.9000000000000004</c:v>
                </c:pt>
                <c:pt idx="11">
                  <c:v>4.3</c:v>
                </c:pt>
                <c:pt idx="12">
                  <c:v>2.2999999999999998</c:v>
                </c:pt>
                <c:pt idx="13">
                  <c:v>1.5</c:v>
                </c:pt>
                <c:pt idx="14">
                  <c:v>0.9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3-481A-9D2C-8140557FC3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Lebanon(2011)</c:v>
                </c:pt>
                <c:pt idx="1">
                  <c:v>Syria(2007)</c:v>
                </c:pt>
                <c:pt idx="2">
                  <c:v>Jordan(2009)</c:v>
                </c:pt>
                <c:pt idx="3">
                  <c:v>Yemen(2014)</c:v>
                </c:pt>
                <c:pt idx="4">
                  <c:v>Kuwait(2009)</c:v>
                </c:pt>
                <c:pt idx="5">
                  <c:v>Djibouti(2013)</c:v>
                </c:pt>
                <c:pt idx="6">
                  <c:v>Saudi Arabia(2010)</c:v>
                </c:pt>
                <c:pt idx="7">
                  <c:v>Egypt(2009)</c:v>
                </c:pt>
                <c:pt idx="8">
                  <c:v>Sudan(2009)</c:v>
                </c:pt>
                <c:pt idx="9">
                  <c:v>Tunisia(2010)</c:v>
                </c:pt>
                <c:pt idx="10">
                  <c:v>Morocco(2010)</c:v>
                </c:pt>
                <c:pt idx="11">
                  <c:v>Libya(2010)</c:v>
                </c:pt>
                <c:pt idx="12">
                  <c:v>Iraq Baghdad (2008)</c:v>
                </c:pt>
                <c:pt idx="13">
                  <c:v>Oman (2010)</c:v>
                </c:pt>
                <c:pt idx="14">
                  <c:v>Pakistan Karachi(2008)</c:v>
                </c:pt>
                <c:pt idx="15">
                  <c:v>Qatar(2013)</c:v>
                </c:pt>
                <c:pt idx="16">
                  <c:v>Bahrain(2015)</c:v>
                </c:pt>
                <c:pt idx="17">
                  <c:v>UAE(2013)</c:v>
                </c:pt>
                <c:pt idx="18">
                  <c:v>Somalia(2007)</c:v>
                </c:pt>
                <c:pt idx="19">
                  <c:v>Iran (2007)</c:v>
                </c:pt>
                <c:pt idx="20">
                  <c:v>Afghanistan(2017)</c:v>
                </c:pt>
              </c:strCache>
            </c:strRef>
          </c:cat>
          <c:val>
            <c:numRef>
              <c:f>Sheet1!$C$2:$C$22</c:f>
            </c:numRef>
          </c:val>
          <c:extLst>
            <c:ext xmlns:c16="http://schemas.microsoft.com/office/drawing/2014/chart" uri="{C3380CC4-5D6E-409C-BE32-E72D297353CC}">
              <c16:uniqueId val="{00000001-7323-481A-9D2C-8140557FC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4"/>
        <c:overlap val="-27"/>
        <c:axId val="396703920"/>
        <c:axId val="396704464"/>
      </c:barChart>
      <c:catAx>
        <c:axId val="39670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04464"/>
        <c:crosses val="autoZero"/>
        <c:auto val="1"/>
        <c:lblAlgn val="ctr"/>
        <c:lblOffset val="100"/>
        <c:noMultiLvlLbl val="0"/>
      </c:catAx>
      <c:valAx>
        <c:axId val="39670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0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 dirty="0">
                <a:effectLst/>
              </a:rPr>
              <a:t>Tobacco prevalence defined as past-30 day (current) use 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Waterpipe</c:v>
                </c:pt>
              </c:strCache>
            </c:strRef>
          </c:tx>
          <c:spPr>
            <a:solidFill>
              <a:srgbClr val="B81F0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Lebanon(2011)</c:v>
                </c:pt>
                <c:pt idx="1">
                  <c:v>Syria(2007)</c:v>
                </c:pt>
                <c:pt idx="2">
                  <c:v>Jordan(2009)</c:v>
                </c:pt>
                <c:pt idx="3">
                  <c:v>Yemen(2014)</c:v>
                </c:pt>
                <c:pt idx="4">
                  <c:v>Kuwait(2009)</c:v>
                </c:pt>
                <c:pt idx="5">
                  <c:v>Djibouti(2013)</c:v>
                </c:pt>
                <c:pt idx="6">
                  <c:v>Saudi Arabia(2010)</c:v>
                </c:pt>
                <c:pt idx="7">
                  <c:v>Egypt(2009)</c:v>
                </c:pt>
                <c:pt idx="8">
                  <c:v>Sudan(2009)</c:v>
                </c:pt>
                <c:pt idx="9">
                  <c:v>Tunisia(2010)</c:v>
                </c:pt>
                <c:pt idx="10">
                  <c:v>Morocco(2010)</c:v>
                </c:pt>
                <c:pt idx="11">
                  <c:v>Libya(2010)</c:v>
                </c:pt>
                <c:pt idx="12">
                  <c:v>Iraq- Baghdad(2008)</c:v>
                </c:pt>
                <c:pt idx="13">
                  <c:v>Oman(2010)</c:v>
                </c:pt>
                <c:pt idx="14">
                  <c:v>Pakistan Karachi(2008)</c:v>
                </c:pt>
                <c:pt idx="15">
                  <c:v>Qatar(2013)</c:v>
                </c:pt>
                <c:pt idx="16">
                  <c:v>Bahrain(2015)</c:v>
                </c:pt>
                <c:pt idx="17">
                  <c:v>UAE(2013)</c:v>
                </c:pt>
                <c:pt idx="18">
                  <c:v>Somalia(2007)</c:v>
                </c:pt>
                <c:pt idx="19">
                  <c:v>Iran (2007)</c:v>
                </c:pt>
                <c:pt idx="20">
                  <c:v>Afghanistan(2017)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34.799999999999997</c:v>
                </c:pt>
                <c:pt idx="1">
                  <c:v>25</c:v>
                </c:pt>
                <c:pt idx="2">
                  <c:v>20.7</c:v>
                </c:pt>
                <c:pt idx="3">
                  <c:v>14.1</c:v>
                </c:pt>
                <c:pt idx="4">
                  <c:v>11.8</c:v>
                </c:pt>
                <c:pt idx="5">
                  <c:v>11.6</c:v>
                </c:pt>
                <c:pt idx="6">
                  <c:v>9.5</c:v>
                </c:pt>
                <c:pt idx="7">
                  <c:v>7.5</c:v>
                </c:pt>
                <c:pt idx="8">
                  <c:v>6</c:v>
                </c:pt>
                <c:pt idx="9">
                  <c:v>5.8</c:v>
                </c:pt>
                <c:pt idx="10">
                  <c:v>4.9000000000000004</c:v>
                </c:pt>
                <c:pt idx="11">
                  <c:v>4.3</c:v>
                </c:pt>
                <c:pt idx="12">
                  <c:v>2.2999999999999998</c:v>
                </c:pt>
                <c:pt idx="13">
                  <c:v>1.5</c:v>
                </c:pt>
                <c:pt idx="14">
                  <c:v>0.9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3-4D26-A071-BB66ABC767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Cigarette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Lebanon(2011)</c:v>
                </c:pt>
                <c:pt idx="1">
                  <c:v>Syria(2007)</c:v>
                </c:pt>
                <c:pt idx="2">
                  <c:v>Jordan(2009)</c:v>
                </c:pt>
                <c:pt idx="3">
                  <c:v>Yemen(2014)</c:v>
                </c:pt>
                <c:pt idx="4">
                  <c:v>Kuwait(2009)</c:v>
                </c:pt>
                <c:pt idx="5">
                  <c:v>Djibouti(2013)</c:v>
                </c:pt>
                <c:pt idx="6">
                  <c:v>Saudi Arabia(2010)</c:v>
                </c:pt>
                <c:pt idx="7">
                  <c:v>Egypt(2009)</c:v>
                </c:pt>
                <c:pt idx="8">
                  <c:v>Sudan(2009)</c:v>
                </c:pt>
                <c:pt idx="9">
                  <c:v>Tunisia(2010)</c:v>
                </c:pt>
                <c:pt idx="10">
                  <c:v>Morocco(2010)</c:v>
                </c:pt>
                <c:pt idx="11">
                  <c:v>Libya(2010)</c:v>
                </c:pt>
                <c:pt idx="12">
                  <c:v>Iraq- Baghdad(2008)</c:v>
                </c:pt>
                <c:pt idx="13">
                  <c:v>Oman(2010)</c:v>
                </c:pt>
                <c:pt idx="14">
                  <c:v>Pakistan Karachi(2008)</c:v>
                </c:pt>
                <c:pt idx="15">
                  <c:v>Qatar(2013)</c:v>
                </c:pt>
                <c:pt idx="16">
                  <c:v>Bahrain(2015)</c:v>
                </c:pt>
                <c:pt idx="17">
                  <c:v>UAE(2013)</c:v>
                </c:pt>
                <c:pt idx="18">
                  <c:v>Somalia(2007)</c:v>
                </c:pt>
                <c:pt idx="19">
                  <c:v>Iran (2007)</c:v>
                </c:pt>
                <c:pt idx="20">
                  <c:v>Afghanistan(2017)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11.3</c:v>
                </c:pt>
                <c:pt idx="1">
                  <c:v>12.3</c:v>
                </c:pt>
                <c:pt idx="2">
                  <c:v>11.5</c:v>
                </c:pt>
                <c:pt idx="3">
                  <c:v>6.8</c:v>
                </c:pt>
                <c:pt idx="4">
                  <c:v>12.2</c:v>
                </c:pt>
                <c:pt idx="5">
                  <c:v>6.6</c:v>
                </c:pt>
                <c:pt idx="6">
                  <c:v>8.9</c:v>
                </c:pt>
                <c:pt idx="7">
                  <c:v>8.9</c:v>
                </c:pt>
                <c:pt idx="8">
                  <c:v>2.7</c:v>
                </c:pt>
                <c:pt idx="9">
                  <c:v>6.6</c:v>
                </c:pt>
                <c:pt idx="10">
                  <c:v>2.8</c:v>
                </c:pt>
                <c:pt idx="11">
                  <c:v>4.3</c:v>
                </c:pt>
                <c:pt idx="12">
                  <c:v>3.2</c:v>
                </c:pt>
                <c:pt idx="13">
                  <c:v>1.8</c:v>
                </c:pt>
                <c:pt idx="14">
                  <c:v>2</c:v>
                </c:pt>
                <c:pt idx="15">
                  <c:v>9.8000000000000007</c:v>
                </c:pt>
                <c:pt idx="16">
                  <c:v>9.6999999999999993</c:v>
                </c:pt>
                <c:pt idx="17">
                  <c:v>6.2</c:v>
                </c:pt>
                <c:pt idx="18">
                  <c:v>5.8</c:v>
                </c:pt>
                <c:pt idx="19">
                  <c:v>3</c:v>
                </c:pt>
                <c:pt idx="2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3-4D26-A071-BB66ABC76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705008"/>
        <c:axId val="396705552"/>
      </c:barChart>
      <c:catAx>
        <c:axId val="3967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05552"/>
        <c:crosses val="autoZero"/>
        <c:auto val="1"/>
        <c:lblAlgn val="ctr"/>
        <c:lblOffset val="100"/>
        <c:noMultiLvlLbl val="0"/>
      </c:catAx>
      <c:valAx>
        <c:axId val="39670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54369742320354E-2"/>
          <c:y val="8.4582469760804746E-2"/>
          <c:w val="0.80965575535133405"/>
          <c:h val="0.77816789548790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7DD4FB"/>
              </a:solidFill>
            </a:ln>
          </c:spPr>
          <c:invertIfNegative val="0"/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35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Sheet1!$H$1:$I$1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Sheet1!$H$2:$I$2</c:f>
              <c:numCache>
                <c:formatCode>0%</c:formatCode>
                <c:ptCount val="2"/>
                <c:pt idx="0">
                  <c:v>0.39000000000000112</c:v>
                </c:pt>
                <c:pt idx="1">
                  <c:v>0.19000000000000006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5-482C-9F43-1125100025F4}"/>
            </c:ext>
          </c:extLst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CA5324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aseline="0" smtClean="0"/>
                      <a:t>65%</a:t>
                    </a:r>
                    <a:endParaRPr lang="en-US" sz="1300" baseline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35-482C-9F43-1125100025F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baseline="0" smtClean="0"/>
                      <a:t>61%</a:t>
                    </a:r>
                    <a:endParaRPr lang="en-US" sz="1300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35-482C-9F43-1125100025F4}"/>
                </c:ext>
              </c:extLst>
            </c:dLbl>
            <c:spPr>
              <a:solidFill>
                <a:srgbClr val="0423BC"/>
              </a:solidFill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Sheet1!$H$1:$I$1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Sheet1!$H$3:$I$3</c:f>
              <c:numCache>
                <c:formatCode>0.00%</c:formatCode>
                <c:ptCount val="2"/>
                <c:pt idx="0">
                  <c:v>0.65100000000000247</c:v>
                </c:pt>
                <c:pt idx="1">
                  <c:v>0.61700000000000199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5-482C-9F43-1125100025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6703376"/>
        <c:axId val="396713168"/>
      </c:barChart>
      <c:catAx>
        <c:axId val="39670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6713168"/>
        <c:crosses val="autoZero"/>
        <c:auto val="1"/>
        <c:lblAlgn val="ctr"/>
        <c:lblOffset val="100"/>
        <c:noMultiLvlLbl val="0"/>
      </c:catAx>
      <c:valAx>
        <c:axId val="3967131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9670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94267597382384"/>
          <c:y val="0.4066169235164348"/>
          <c:w val="7.2100298003312011E-2"/>
          <c:h val="0.13637492659545764"/>
        </c:manualLayout>
      </c:layout>
      <c:overlay val="0"/>
      <c:txPr>
        <a:bodyPr/>
        <a:lstStyle/>
        <a:p>
          <a:pPr>
            <a:defRPr sz="123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A67CC-AED6-4927-9647-2C8A7562EA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ED31844-D0FB-4E8B-88DA-29ED606F75B1}">
      <dgm:prSet phldrT="[Text]"/>
      <dgm:spPr>
        <a:solidFill>
          <a:srgbClr val="B81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33.4</a:t>
          </a:r>
          <a:r>
            <a:rPr lang="en-US" dirty="0" smtClean="0"/>
            <a:t>%</a:t>
          </a:r>
        </a:p>
        <a:p>
          <a:r>
            <a:rPr lang="en-US" dirty="0" smtClean="0"/>
            <a:t>2001</a:t>
          </a:r>
          <a:endParaRPr lang="en-US" dirty="0"/>
        </a:p>
      </dgm:t>
    </dgm:pt>
    <dgm:pt modelId="{AC5DE21C-DBFC-4C78-BB59-E2ACB790D420}" type="parTrans" cxnId="{1E82DA2A-CFD9-47AF-885D-E44620942C79}">
      <dgm:prSet/>
      <dgm:spPr/>
      <dgm:t>
        <a:bodyPr/>
        <a:lstStyle/>
        <a:p>
          <a:endParaRPr lang="en-US"/>
        </a:p>
      </dgm:t>
    </dgm:pt>
    <dgm:pt modelId="{96CEEBE8-CED3-4899-81F1-123373DA7FFE}" type="sibTrans" cxnId="{1E82DA2A-CFD9-47AF-885D-E44620942C79}">
      <dgm:prSet/>
      <dgm:spPr/>
      <dgm:t>
        <a:bodyPr/>
        <a:lstStyle/>
        <a:p>
          <a:endParaRPr lang="en-US"/>
        </a:p>
      </dgm:t>
    </dgm:pt>
    <dgm:pt modelId="{6494625A-7840-4C0E-B448-F29D6977E8D4}">
      <dgm:prSet phldrT="[Text]"/>
      <dgm:spPr>
        <a:solidFill>
          <a:srgbClr val="B81F00"/>
        </a:solidFill>
      </dgm:spPr>
      <dgm:t>
        <a:bodyPr/>
        <a:lstStyle/>
        <a:p>
          <a:r>
            <a:rPr lang="en-US" dirty="0" smtClean="0"/>
            <a:t>33.9%</a:t>
          </a:r>
        </a:p>
        <a:p>
          <a:r>
            <a:rPr lang="en-US" dirty="0" smtClean="0"/>
            <a:t>2005</a:t>
          </a:r>
          <a:endParaRPr lang="en-US" dirty="0"/>
        </a:p>
      </dgm:t>
    </dgm:pt>
    <dgm:pt modelId="{ED70C851-A459-494B-AA09-A703CD5E5BAA}" type="parTrans" cxnId="{C092C5B0-069B-4C80-A29D-A5709F7CABD5}">
      <dgm:prSet/>
      <dgm:spPr/>
      <dgm:t>
        <a:bodyPr/>
        <a:lstStyle/>
        <a:p>
          <a:endParaRPr lang="en-US"/>
        </a:p>
      </dgm:t>
    </dgm:pt>
    <dgm:pt modelId="{666ADE7E-D1C0-4397-A7F3-F112C7039E38}" type="sibTrans" cxnId="{C092C5B0-069B-4C80-A29D-A5709F7CABD5}">
      <dgm:prSet/>
      <dgm:spPr/>
      <dgm:t>
        <a:bodyPr/>
        <a:lstStyle/>
        <a:p>
          <a:endParaRPr lang="en-US"/>
        </a:p>
      </dgm:t>
    </dgm:pt>
    <dgm:pt modelId="{8C47C47A-C70B-4C17-A478-6B0615CCF83D}">
      <dgm:prSet phldrT="[Text]"/>
      <dgm:spPr>
        <a:solidFill>
          <a:srgbClr val="B81F00"/>
        </a:solidFill>
      </dgm:spPr>
      <dgm:t>
        <a:bodyPr/>
        <a:lstStyle/>
        <a:p>
          <a:r>
            <a:rPr lang="en-US" dirty="0" smtClean="0"/>
            <a:t>34.8% </a:t>
          </a:r>
        </a:p>
        <a:p>
          <a:r>
            <a:rPr lang="en-US" dirty="0" smtClean="0"/>
            <a:t>2011</a:t>
          </a:r>
          <a:endParaRPr lang="en-US" dirty="0"/>
        </a:p>
      </dgm:t>
    </dgm:pt>
    <dgm:pt modelId="{FE6FFA26-537C-4E6C-A81C-F178A2697581}" type="parTrans" cxnId="{D57AFD0D-6BB5-4BBD-B06E-480A415429A2}">
      <dgm:prSet/>
      <dgm:spPr/>
      <dgm:t>
        <a:bodyPr/>
        <a:lstStyle/>
        <a:p>
          <a:endParaRPr lang="en-US"/>
        </a:p>
      </dgm:t>
    </dgm:pt>
    <dgm:pt modelId="{290402ED-D6B7-4008-B9B0-D3EF4F1AB3F1}" type="sibTrans" cxnId="{D57AFD0D-6BB5-4BBD-B06E-480A415429A2}">
      <dgm:prSet/>
      <dgm:spPr/>
      <dgm:t>
        <a:bodyPr/>
        <a:lstStyle/>
        <a:p>
          <a:endParaRPr lang="en-US"/>
        </a:p>
      </dgm:t>
    </dgm:pt>
    <dgm:pt modelId="{0CD74C1A-6ED0-4862-8F1D-CED10B49EEA7}" type="pres">
      <dgm:prSet presAssocID="{B2FA67CC-AED6-4927-9647-2C8A7562EA25}" presName="CompostProcess" presStyleCnt="0">
        <dgm:presLayoutVars>
          <dgm:dir/>
          <dgm:resizeHandles val="exact"/>
        </dgm:presLayoutVars>
      </dgm:prSet>
      <dgm:spPr/>
    </dgm:pt>
    <dgm:pt modelId="{F3018305-0B5F-44C8-A59C-E6761FBE9423}" type="pres">
      <dgm:prSet presAssocID="{B2FA67CC-AED6-4927-9647-2C8A7562EA25}" presName="arrow" presStyleLbl="bgShp" presStyleIdx="0" presStyleCnt="1"/>
      <dgm:spPr>
        <a:solidFill>
          <a:schemeClr val="bg1">
            <a:lumMod val="65000"/>
          </a:schemeClr>
        </a:solidFill>
      </dgm:spPr>
    </dgm:pt>
    <dgm:pt modelId="{D65F2554-8962-4316-A4D4-328F9774DD69}" type="pres">
      <dgm:prSet presAssocID="{B2FA67CC-AED6-4927-9647-2C8A7562EA25}" presName="linearProcess" presStyleCnt="0"/>
      <dgm:spPr/>
    </dgm:pt>
    <dgm:pt modelId="{170968EA-0BF2-4E74-94FC-3073B6D749C3}" type="pres">
      <dgm:prSet presAssocID="{0ED31844-D0FB-4E8B-88DA-29ED606F75B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28FE2-6C8B-46A5-AA20-F061EF386986}" type="pres">
      <dgm:prSet presAssocID="{96CEEBE8-CED3-4899-81F1-123373DA7FFE}" presName="sibTrans" presStyleCnt="0"/>
      <dgm:spPr/>
    </dgm:pt>
    <dgm:pt modelId="{468C47CC-FCF7-464C-B4D4-45DAA4DD5939}" type="pres">
      <dgm:prSet presAssocID="{6494625A-7840-4C0E-B448-F29D6977E8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74F7-814F-4A99-92D8-B8D219FFECD6}" type="pres">
      <dgm:prSet presAssocID="{666ADE7E-D1C0-4397-A7F3-F112C7039E38}" presName="sibTrans" presStyleCnt="0"/>
      <dgm:spPr/>
    </dgm:pt>
    <dgm:pt modelId="{F6E3E875-FDC0-4E21-B68C-02E15F6581BC}" type="pres">
      <dgm:prSet presAssocID="{8C47C47A-C70B-4C17-A478-6B0615CCF83D}" presName="textNode" presStyleLbl="node1" presStyleIdx="2" presStyleCnt="3" custLinFactNeighborX="-55600" custLinFactNeighborY="-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2C5B0-069B-4C80-A29D-A5709F7CABD5}" srcId="{B2FA67CC-AED6-4927-9647-2C8A7562EA25}" destId="{6494625A-7840-4C0E-B448-F29D6977E8D4}" srcOrd="1" destOrd="0" parTransId="{ED70C851-A459-494B-AA09-A703CD5E5BAA}" sibTransId="{666ADE7E-D1C0-4397-A7F3-F112C7039E38}"/>
    <dgm:cxn modelId="{7BBBD1DA-1911-4A1E-93BF-1624C101342E}" type="presOf" srcId="{8C47C47A-C70B-4C17-A478-6B0615CCF83D}" destId="{F6E3E875-FDC0-4E21-B68C-02E15F6581BC}" srcOrd="0" destOrd="0" presId="urn:microsoft.com/office/officeart/2005/8/layout/hProcess9"/>
    <dgm:cxn modelId="{4F133FA1-97EE-43E5-BFAD-8E9386B773CD}" type="presOf" srcId="{6494625A-7840-4C0E-B448-F29D6977E8D4}" destId="{468C47CC-FCF7-464C-B4D4-45DAA4DD5939}" srcOrd="0" destOrd="0" presId="urn:microsoft.com/office/officeart/2005/8/layout/hProcess9"/>
    <dgm:cxn modelId="{1E82DA2A-CFD9-47AF-885D-E44620942C79}" srcId="{B2FA67CC-AED6-4927-9647-2C8A7562EA25}" destId="{0ED31844-D0FB-4E8B-88DA-29ED606F75B1}" srcOrd="0" destOrd="0" parTransId="{AC5DE21C-DBFC-4C78-BB59-E2ACB790D420}" sibTransId="{96CEEBE8-CED3-4899-81F1-123373DA7FFE}"/>
    <dgm:cxn modelId="{376941BF-AF1E-4920-ACEB-1F2596014B27}" type="presOf" srcId="{0ED31844-D0FB-4E8B-88DA-29ED606F75B1}" destId="{170968EA-0BF2-4E74-94FC-3073B6D749C3}" srcOrd="0" destOrd="0" presId="urn:microsoft.com/office/officeart/2005/8/layout/hProcess9"/>
    <dgm:cxn modelId="{171CE14C-6178-4A35-9063-48647AAA3A11}" type="presOf" srcId="{B2FA67CC-AED6-4927-9647-2C8A7562EA25}" destId="{0CD74C1A-6ED0-4862-8F1D-CED10B49EEA7}" srcOrd="0" destOrd="0" presId="urn:microsoft.com/office/officeart/2005/8/layout/hProcess9"/>
    <dgm:cxn modelId="{D57AFD0D-6BB5-4BBD-B06E-480A415429A2}" srcId="{B2FA67CC-AED6-4927-9647-2C8A7562EA25}" destId="{8C47C47A-C70B-4C17-A478-6B0615CCF83D}" srcOrd="2" destOrd="0" parTransId="{FE6FFA26-537C-4E6C-A81C-F178A2697581}" sibTransId="{290402ED-D6B7-4008-B9B0-D3EF4F1AB3F1}"/>
    <dgm:cxn modelId="{343E3BAD-E26C-45D2-8135-199D03F0DFCB}" type="presParOf" srcId="{0CD74C1A-6ED0-4862-8F1D-CED10B49EEA7}" destId="{F3018305-0B5F-44C8-A59C-E6761FBE9423}" srcOrd="0" destOrd="0" presId="urn:microsoft.com/office/officeart/2005/8/layout/hProcess9"/>
    <dgm:cxn modelId="{35965FD1-2CE4-4546-9F4F-71A8484C0AF6}" type="presParOf" srcId="{0CD74C1A-6ED0-4862-8F1D-CED10B49EEA7}" destId="{D65F2554-8962-4316-A4D4-328F9774DD69}" srcOrd="1" destOrd="0" presId="urn:microsoft.com/office/officeart/2005/8/layout/hProcess9"/>
    <dgm:cxn modelId="{FAD47109-897B-4AAB-88CD-753242724B80}" type="presParOf" srcId="{D65F2554-8962-4316-A4D4-328F9774DD69}" destId="{170968EA-0BF2-4E74-94FC-3073B6D749C3}" srcOrd="0" destOrd="0" presId="urn:microsoft.com/office/officeart/2005/8/layout/hProcess9"/>
    <dgm:cxn modelId="{815EF9DB-1622-4335-9957-6ED768B5E2BB}" type="presParOf" srcId="{D65F2554-8962-4316-A4D4-328F9774DD69}" destId="{E0A28FE2-6C8B-46A5-AA20-F061EF386986}" srcOrd="1" destOrd="0" presId="urn:microsoft.com/office/officeart/2005/8/layout/hProcess9"/>
    <dgm:cxn modelId="{1B9604CA-8213-4983-A796-345603729577}" type="presParOf" srcId="{D65F2554-8962-4316-A4D4-328F9774DD69}" destId="{468C47CC-FCF7-464C-B4D4-45DAA4DD5939}" srcOrd="2" destOrd="0" presId="urn:microsoft.com/office/officeart/2005/8/layout/hProcess9"/>
    <dgm:cxn modelId="{F99F1155-0128-43E9-8E1D-40584130B026}" type="presParOf" srcId="{D65F2554-8962-4316-A4D4-328F9774DD69}" destId="{70C374F7-814F-4A99-92D8-B8D219FFECD6}" srcOrd="3" destOrd="0" presId="urn:microsoft.com/office/officeart/2005/8/layout/hProcess9"/>
    <dgm:cxn modelId="{63A4532F-3842-48B0-A5CA-DC4090F3306A}" type="presParOf" srcId="{D65F2554-8962-4316-A4D4-328F9774DD69}" destId="{F6E3E875-FDC0-4E21-B68C-02E15F6581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18305-0B5F-44C8-A59C-E6761FBE9423}">
      <dsp:nvSpPr>
        <dsp:cNvPr id="0" name=""/>
        <dsp:cNvSpPr/>
      </dsp:nvSpPr>
      <dsp:spPr>
        <a:xfrm>
          <a:off x="909501" y="0"/>
          <a:ext cx="10307682" cy="3741576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968EA-0BF2-4E74-94FC-3073B6D749C3}">
      <dsp:nvSpPr>
        <dsp:cNvPr id="0" name=""/>
        <dsp:cNvSpPr/>
      </dsp:nvSpPr>
      <dsp:spPr>
        <a:xfrm>
          <a:off x="0" y="1122472"/>
          <a:ext cx="3638005" cy="1496630"/>
        </a:xfrm>
        <a:prstGeom prst="roundRect">
          <a:avLst/>
        </a:prstGeom>
        <a:solidFill>
          <a:srgbClr val="B81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33.4</a:t>
          </a:r>
          <a:r>
            <a:rPr lang="en-US" sz="3200" kern="1200" dirty="0" smtClean="0"/>
            <a:t>%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2001</a:t>
          </a:r>
          <a:endParaRPr lang="en-US" sz="3200" kern="1200" dirty="0"/>
        </a:p>
      </dsp:txBody>
      <dsp:txXfrm>
        <a:off x="73059" y="1195531"/>
        <a:ext cx="3491887" cy="1350512"/>
      </dsp:txXfrm>
    </dsp:sp>
    <dsp:sp modelId="{468C47CC-FCF7-464C-B4D4-45DAA4DD5939}">
      <dsp:nvSpPr>
        <dsp:cNvPr id="0" name=""/>
        <dsp:cNvSpPr/>
      </dsp:nvSpPr>
      <dsp:spPr>
        <a:xfrm>
          <a:off x="4244339" y="1122472"/>
          <a:ext cx="3638005" cy="1496630"/>
        </a:xfrm>
        <a:prstGeom prst="roundRect">
          <a:avLst/>
        </a:prstGeom>
        <a:solidFill>
          <a:srgbClr val="B81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33.9%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2005</a:t>
          </a:r>
          <a:endParaRPr lang="en-US" sz="3200" kern="1200" dirty="0"/>
        </a:p>
      </dsp:txBody>
      <dsp:txXfrm>
        <a:off x="4317398" y="1195531"/>
        <a:ext cx="3491887" cy="1350512"/>
      </dsp:txXfrm>
    </dsp:sp>
    <dsp:sp modelId="{F6E3E875-FDC0-4E21-B68C-02E15F6581BC}">
      <dsp:nvSpPr>
        <dsp:cNvPr id="0" name=""/>
        <dsp:cNvSpPr/>
      </dsp:nvSpPr>
      <dsp:spPr>
        <a:xfrm>
          <a:off x="8151557" y="1117653"/>
          <a:ext cx="3638005" cy="1496630"/>
        </a:xfrm>
        <a:prstGeom prst="roundRect">
          <a:avLst/>
        </a:prstGeom>
        <a:solidFill>
          <a:srgbClr val="B81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34.8%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2011</a:t>
          </a:r>
          <a:endParaRPr lang="en-US" sz="3200" kern="1200" dirty="0"/>
        </a:p>
      </dsp:txBody>
      <dsp:txXfrm>
        <a:off x="8224616" y="1190712"/>
        <a:ext cx="3491887" cy="135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0.15154</cdr:x>
      <cdr:y>0.12891</cdr:y>
    </cdr:from>
    <cdr:to>
      <cdr:x>0.22356</cdr:x>
      <cdr:y>0.16276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2536" y="854015"/>
          <a:ext cx="828136" cy="224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0.88745</cdr:x>
      <cdr:y>0.85219</cdr:y>
    </cdr:from>
    <cdr:to>
      <cdr:x>0.93046</cdr:x>
      <cdr:y>0.8874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15907" y="5287697"/>
          <a:ext cx="524190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802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0.17376</cdr:x>
      <cdr:y>0.58503</cdr:y>
    </cdr:from>
    <cdr:to>
      <cdr:x>0.21677</cdr:x>
      <cdr:y>0.62024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17764" y="3630022"/>
          <a:ext cx="524190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22.5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0.21623</cdr:x>
      <cdr:y>0.43002</cdr:y>
    </cdr:from>
    <cdr:to>
      <cdr:x>0.25924</cdr:x>
      <cdr:y>0.46523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635330" y="2668183"/>
          <a:ext cx="524190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70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0.15687</cdr:x>
      <cdr:y>0.37809</cdr:y>
    </cdr:from>
    <cdr:to>
      <cdr:x>0.19987</cdr:x>
      <cdr:y>0.4133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11834" y="2346012"/>
          <a:ext cx="524068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0.2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0.26113</cdr:x>
      <cdr:y>0.21857</cdr:y>
    </cdr:from>
    <cdr:to>
      <cdr:x>0.30413</cdr:x>
      <cdr:y>0.25378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182517" y="1356181"/>
          <a:ext cx="524068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112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0.17851</cdr:x>
      <cdr:y>0.79216</cdr:y>
    </cdr:from>
    <cdr:to>
      <cdr:x>0.22152</cdr:x>
      <cdr:y>0.82737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175610" y="4915257"/>
          <a:ext cx="524189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29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0.2843</cdr:x>
      <cdr:y>0.64325</cdr:y>
    </cdr:from>
    <cdr:to>
      <cdr:x>0.32731</cdr:x>
      <cdr:y>0.67846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464956" y="3991261"/>
          <a:ext cx="524190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145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0.17323</cdr:x>
      <cdr:y>0.16185</cdr:y>
    </cdr:from>
    <cdr:to>
      <cdr:x>0.21623</cdr:x>
      <cdr:y>0.19706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111262" y="1004273"/>
          <a:ext cx="524068" cy="21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20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0.16219</cdr:x>
      <cdr:y>0.29661</cdr:y>
    </cdr:from>
    <cdr:to>
      <cdr:x>0.23094</cdr:x>
      <cdr:y>0.39383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1379831" y="1495059"/>
          <a:ext cx="584877" cy="490043"/>
        </a:xfrm>
        <a:prstGeom xmlns:a="http://schemas.openxmlformats.org/drawingml/2006/main" prst="straightConnector1">
          <a:avLst/>
        </a:prstGeom>
        <a:ln xmlns:a="http://schemas.openxmlformats.org/drawingml/2006/main" cmpd="sng">
          <a:solidFill>
            <a:srgbClr val="0423B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0.0939</cdr:x>
      <cdr:y>0.23544</cdr:y>
    </cdr:from>
    <cdr:to>
      <cdr:x>0.2314</cdr:x>
      <cdr:y>0.37086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2088" y="1108720"/>
          <a:ext cx="1159851" cy="637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/>
            <a:t>66%</a:t>
          </a:r>
        </a:p>
        <a:p xmlns:a="http://schemas.openxmlformats.org/drawingml/2006/main">
          <a:r>
            <a:rPr lang="en-US" sz="1600" dirty="0" smtClean="0"/>
            <a:t>increase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0.57195</cdr:x>
      <cdr:y>0.43423</cdr:y>
    </cdr:from>
    <cdr:to>
      <cdr:x>0.62404</cdr:x>
      <cdr:y>0.58006</cdr:y>
    </cdr:to>
    <cdr:sp macro="" textlink="">
      <cdr:nvSpPr>
        <cdr:cNvPr id="8" name="Straight Arrow Connector 7"/>
        <cdr:cNvSpPr/>
      </cdr:nvSpPr>
      <cdr:spPr>
        <a:xfrm xmlns:a="http://schemas.openxmlformats.org/drawingml/2006/main" flipV="1">
          <a:off x="4824536" y="2044824"/>
          <a:ext cx="439394" cy="686731"/>
        </a:xfrm>
        <a:prstGeom xmlns:a="http://schemas.openxmlformats.org/drawingml/2006/main" prst="straightConnector1">
          <a:avLst/>
        </a:prstGeom>
        <a:ln xmlns:a="http://schemas.openxmlformats.org/drawingml/2006/main" cmpd="sng">
          <a:solidFill>
            <a:srgbClr val="0423BC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0.45244</cdr:x>
      <cdr:y>0.32719</cdr:y>
    </cdr:from>
    <cdr:to>
      <cdr:x>0.57953</cdr:x>
      <cdr:y>0.49385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49003" y="1649211"/>
          <a:ext cx="1081192" cy="8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/>
            <a:t>&gt;200% </a:t>
          </a:r>
        </a:p>
        <a:p xmlns:a="http://schemas.openxmlformats.org/drawingml/2006/main">
          <a:r>
            <a:rPr lang="en-US" sz="1800" dirty="0"/>
            <a:t>increase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46C65-07BA-4DAF-8F25-5BC8FAED58B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A109-5F3F-4D97-81D8-D3B0C2C6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 invented in Persia by a doctor as a system which allowed smoke to be passed through water in order to be “purified”</a:t>
            </a:r>
          </a:p>
          <a:p>
            <a:r>
              <a:rPr lang="en-US" dirty="0" smtClean="0"/>
              <a:t>It was perceived initially as a symbol of aristocracy and gentry.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recent systematic review done by Jawad et 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Zooming no on the EMR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data on </a:t>
            </a:r>
            <a:r>
              <a:rPr lang="en-US" dirty="0" err="1" smtClean="0"/>
              <a:t>waterpipe</a:t>
            </a:r>
            <a:r>
              <a:rPr lang="en-US" baseline="0" dirty="0" smtClean="0"/>
              <a:t> in Afghanistan, Bahrain, Iran, Qatar, Somalia, UAE. AS you have seen before highest in Lebanon, Syria …. These data are from GYTS with different dates of the survey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9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 err="1" smtClean="0"/>
              <a:t>ciagettes</a:t>
            </a:r>
            <a:r>
              <a:rPr lang="en-US" dirty="0" smtClean="0"/>
              <a:t> to </a:t>
            </a:r>
            <a:r>
              <a:rPr lang="en-US" dirty="0" err="1" smtClean="0"/>
              <a:t>wts</a:t>
            </a:r>
            <a:r>
              <a:rPr lang="en-US" dirty="0" smtClean="0"/>
              <a:t>. It is picking up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 in red and men in green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C2F686-F8E8-4291-BED3-CF3EC28E9D8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6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Initially invented in Persia by a doctor as a system which allowed smoke to be passed through water in order to be “purified”</a:t>
            </a:r>
          </a:p>
          <a:p>
            <a:r>
              <a:rPr lang="en-US" dirty="0" smtClean="0"/>
              <a:t>It was perceived initially as a symbol of aristocracy and gentry. Then it became </a:t>
            </a:r>
            <a:r>
              <a:rPr lang="en-US" dirty="0" err="1" smtClean="0"/>
              <a:t>apractice</a:t>
            </a:r>
            <a:r>
              <a:rPr lang="en-US" dirty="0" smtClean="0"/>
              <a:t> among older adult males</a:t>
            </a:r>
          </a:p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77C44A-EEA7-4F67-9732-5464C2CDA34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3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59338" eaLnBrk="1" hangingPunct="1"/>
            <a:r>
              <a:rPr lang="en-US" altLang="en-US" dirty="0" smtClean="0"/>
              <a:t>A shift in practice  in mid 90’s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27E00E-7A56-4D29-9C13-25B28C1DC2F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2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in </a:t>
            </a:r>
            <a:r>
              <a:rPr lang="en-US" dirty="0" err="1" smtClean="0"/>
              <a:t>enact,ent</a:t>
            </a:r>
            <a:r>
              <a:rPr lang="en-US" dirty="0" smtClean="0"/>
              <a:t> ad enforcement of WTS </a:t>
            </a:r>
            <a:r>
              <a:rPr lang="en-US" dirty="0" err="1" smtClean="0"/>
              <a:t>legiatlation</a:t>
            </a:r>
            <a:r>
              <a:rPr lang="en-US" dirty="0" smtClean="0"/>
              <a:t>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still</a:t>
            </a:r>
            <a:r>
              <a:rPr lang="en-US" baseline="0" dirty="0" smtClean="0"/>
              <a:t> exist despite disseminating </a:t>
            </a:r>
            <a:r>
              <a:rPr lang="en-US" baseline="0" dirty="0" err="1" smtClean="0"/>
              <a:t>mnore</a:t>
            </a:r>
            <a:r>
              <a:rPr lang="en-US" baseline="0" dirty="0" smtClean="0"/>
              <a:t> knowledge about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total</a:t>
            </a:r>
            <a:r>
              <a:rPr lang="en-US" baseline="0" dirty="0" smtClean="0"/>
              <a:t>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Prevalent in all the globe . The grey is the lack of data and not 0 prevalence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0EF1F8-81E5-4C05-8784-129D8319730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2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Shifting from East</a:t>
            </a:r>
            <a:r>
              <a:rPr lang="en-US" baseline="0" dirty="0" smtClean="0"/>
              <a:t> to west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A109-5F3F-4D97-81D8-D3B0C2C65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8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7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8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4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1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52E91-C169-452C-A870-507CF053C4B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1E19-DA3F-4583-8C82-DA649818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0D5E-E4EF-9C4E-85BD-4E2E12E14AA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946D-E71F-8248-9012-B78E2D877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Jawad%20M%5bAuthor%5d&amp;cauthor=true&amp;cauthor_uid=27075769" TargetMode="External"/><Relationship Id="rId2" Type="http://schemas.openxmlformats.org/officeDocument/2006/relationships/hyperlink" Target="https://www.ncbi.nlm.nih.gov/pubmed/?term=Waziry%20R%5bAuthor%5d&amp;cauthor=true&amp;cauthor_uid=270757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Akl%20EA%5bAuthor%5d&amp;cauthor=true&amp;cauthor_uid=27075769" TargetMode="External"/><Relationship Id="rId5" Type="http://schemas.openxmlformats.org/officeDocument/2006/relationships/hyperlink" Target="https://www.ncbi.nlm.nih.gov/pubmed/?term=Al%20Akel%20M%5bAuthor%5d&amp;cauthor=true&amp;cauthor_uid=27075769" TargetMode="External"/><Relationship Id="rId4" Type="http://schemas.openxmlformats.org/officeDocument/2006/relationships/hyperlink" Target="https://www.ncbi.nlm.nih.gov/pubmed/?term=Ballout%20RA%5bAuthor%5d&amp;cauthor=true&amp;cauthor_uid=2707576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tandfonline-com.ezproxy.aub.edu.lb/doi/pdf/10.1080/03630242.2012.753978?needAccess=tru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ewers%20ME%5bAuthor%5d&amp;cauthor=true&amp;cauthor_uid=24313150" TargetMode="External"/><Relationship Id="rId2" Type="http://schemas.openxmlformats.org/officeDocument/2006/relationships/hyperlink" Target="https://www.ncbi.nlm.nih.gov/pubmed/?term=Jradi%20H%5bAuthor%5d&amp;cauthor=true&amp;cauthor_uid=243131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Ferketich%20K%5bAuthor%5d&amp;cauthor=true&amp;cauthor_uid=24313150" TargetMode="External"/><Relationship Id="rId5" Type="http://schemas.openxmlformats.org/officeDocument/2006/relationships/hyperlink" Target="https://www.ncbi.nlm.nih.gov/pubmed/?term=Binkley%20PF%5bAuthor%5d&amp;cauthor=true&amp;cauthor_uid=24313150" TargetMode="External"/><Relationship Id="rId4" Type="http://schemas.openxmlformats.org/officeDocument/2006/relationships/hyperlink" Target="https://www.ncbi.nlm.nih.gov/pubmed/?term=Pirie%20PR%5bAuthor%5d&amp;cauthor=true&amp;cauthor_uid=2431315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Ibrahim_Bou-Orm" TargetMode="External"/><Relationship Id="rId2" Type="http://schemas.openxmlformats.org/officeDocument/2006/relationships/hyperlink" Target="https://www.researchgate.net/profile/Karim_Daou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?term=Shihadeh%20A%5bAuthor%5d&amp;cauthor=true&amp;cauthor_uid=199449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2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Webinar#4</a:t>
            </a:r>
            <a:br>
              <a:rPr lang="en-US" sz="32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32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The </a:t>
            </a:r>
            <a: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EMRO Region &amp; WTS: Highlights on Lebanon &amp; WTS</a:t>
            </a:r>
            <a:b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32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/>
            </a:r>
            <a:br>
              <a:rPr lang="en-US" sz="32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/>
            </a:r>
            <a:b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/>
            </a:r>
            <a:b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32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/>
            </a:r>
            <a:br>
              <a:rPr lang="en-US" sz="3200" b="1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2800" b="1" dirty="0" smtClean="0"/>
              <a:t>Date/Time: </a:t>
            </a:r>
            <a:r>
              <a:rPr lang="en-US" sz="2800" dirty="0" smtClean="0"/>
              <a:t>February 26 </a:t>
            </a:r>
            <a:r>
              <a:rPr lang="en-US" sz="2800" dirty="0"/>
              <a:t>at 3:00 P.M Beirut Time (GMT+2</a:t>
            </a:r>
            <a:r>
              <a:rPr lang="en-US" sz="2800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Dr</a:t>
            </a:r>
            <a:r>
              <a:rPr lang="en-US" sz="2800" dirty="0"/>
              <a:t>. Monique </a:t>
            </a:r>
            <a:r>
              <a:rPr lang="en-US" sz="2800" dirty="0" err="1"/>
              <a:t>Chaaya</a:t>
            </a:r>
            <a:r>
              <a:rPr lang="en-US" sz="2800" dirty="0"/>
              <a:t>; Professor and Chair of the Department of Epidemiology &amp; Population Health at AUB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4" y="221315"/>
            <a:ext cx="7383259" cy="12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81F00"/>
                </a:solidFill>
              </a:rPr>
              <a:t>However,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3070"/>
            <a:ext cx="12192000" cy="5414930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x"/>
            </a:pPr>
            <a:r>
              <a:rPr lang="en-US" dirty="0" smtClean="0"/>
              <a:t>Up to 77% of </a:t>
            </a:r>
            <a:r>
              <a:rPr lang="en-US" dirty="0" err="1" smtClean="0"/>
              <a:t>maassel</a:t>
            </a:r>
            <a:r>
              <a:rPr lang="en-US" dirty="0" smtClean="0"/>
              <a:t> packages, show a 0% percentage of tar. </a:t>
            </a:r>
          </a:p>
          <a:p>
            <a:pPr>
              <a:buFont typeface="Calibri" panose="020F0502020204030204" pitchFamily="34" charset="0"/>
              <a:buChar char="x"/>
            </a:pPr>
            <a:endParaRPr lang="en-US" dirty="0"/>
          </a:p>
          <a:p>
            <a:pPr>
              <a:buFont typeface="Calibri" panose="020F0502020204030204" pitchFamily="34" charset="0"/>
              <a:buChar char="x"/>
            </a:pPr>
            <a:r>
              <a:rPr lang="en-US" dirty="0" smtClean="0"/>
              <a:t>The </a:t>
            </a:r>
            <a:r>
              <a:rPr lang="en-US" dirty="0"/>
              <a:t>harm posed by smoking water pipe </a:t>
            </a:r>
            <a:r>
              <a:rPr lang="en-US" dirty="0" smtClean="0"/>
              <a:t>tobacco is deliberately misrepresented by the </a:t>
            </a:r>
            <a:r>
              <a:rPr lang="en-US" dirty="0"/>
              <a:t>tobacco </a:t>
            </a:r>
            <a:r>
              <a:rPr lang="en-US" dirty="0" smtClean="0"/>
              <a:t>industry. </a:t>
            </a:r>
          </a:p>
          <a:p>
            <a:pPr>
              <a:buFont typeface="Calibri" panose="020F0502020204030204" pitchFamily="34" charset="0"/>
              <a:buChar char="x"/>
            </a:pPr>
            <a:endParaRPr lang="en-US" dirty="0"/>
          </a:p>
          <a:p>
            <a:pPr>
              <a:buFont typeface="Calibri" panose="020F0502020204030204" pitchFamily="34" charset="0"/>
              <a:buChar char="x"/>
            </a:pPr>
            <a:endParaRPr lang="en-US" dirty="0" smtClean="0"/>
          </a:p>
          <a:p>
            <a:pPr>
              <a:buFont typeface="Calibri" panose="020F0502020204030204" pitchFamily="34" charset="0"/>
              <a:buChar char="x"/>
            </a:pPr>
            <a:endParaRPr lang="en-US" dirty="0"/>
          </a:p>
          <a:p>
            <a:pPr>
              <a:buFont typeface="Calibri" panose="020F0502020204030204" pitchFamily="34" charset="0"/>
              <a:buChar char="x"/>
            </a:pPr>
            <a:endParaRPr lang="en-US" dirty="0" smtClean="0"/>
          </a:p>
          <a:p>
            <a:pPr>
              <a:buFont typeface="Calibri" panose="020F0502020204030204" pitchFamily="34" charset="0"/>
              <a:buChar char="x"/>
            </a:pPr>
            <a:endParaRPr lang="en-US" dirty="0"/>
          </a:p>
          <a:p>
            <a:pPr marL="0" indent="0" algn="r">
              <a:buNone/>
            </a:pPr>
            <a:endParaRPr lang="en-US" sz="1200" dirty="0" smtClean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 smtClean="0"/>
          </a:p>
          <a:p>
            <a:pPr marL="0" indent="0" algn="r">
              <a:buNone/>
            </a:pPr>
            <a:r>
              <a:rPr lang="en-US" sz="1200" dirty="0" smtClean="0"/>
              <a:t>(</a:t>
            </a:r>
            <a:r>
              <a:rPr lang="en-US" sz="1200" dirty="0" err="1"/>
              <a:t>T</a:t>
            </a:r>
            <a:r>
              <a:rPr lang="en-US" sz="1200" dirty="0" err="1" smtClean="0"/>
              <a:t>obaccoatlas</a:t>
            </a:r>
            <a:r>
              <a:rPr lang="en-US" sz="1200" dirty="0" smtClean="0"/>
              <a:t>, 2019)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70" y="3076922"/>
            <a:ext cx="4023663" cy="35823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Flowchart: Preparation 4"/>
          <p:cNvSpPr/>
          <p:nvPr/>
        </p:nvSpPr>
        <p:spPr>
          <a:xfrm>
            <a:off x="6932645" y="5704936"/>
            <a:ext cx="1296955" cy="900379"/>
          </a:xfrm>
          <a:prstGeom prst="flowChartPreparation">
            <a:avLst/>
          </a:prstGeom>
          <a:noFill/>
          <a:ln w="82550">
            <a:solidFill>
              <a:srgbClr val="C0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81F00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6428792" y="5013380"/>
            <a:ext cx="1380930" cy="637609"/>
          </a:xfrm>
          <a:prstGeom prst="curvedDownArrow">
            <a:avLst/>
          </a:prstGeom>
          <a:solidFill>
            <a:srgbClr val="B81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B81F00"/>
                </a:solidFill>
              </a:rPr>
              <a:t>Health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13545"/>
              </p:ext>
            </p:extLst>
          </p:nvPr>
        </p:nvGraphicFramePr>
        <p:xfrm>
          <a:off x="0" y="1109902"/>
          <a:ext cx="12192000" cy="54019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972"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Association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Evidence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association yet</a:t>
                      </a:r>
                      <a:endParaRPr lang="en-US" dirty="0"/>
                    </a:p>
                  </a:txBody>
                  <a:tcPr>
                    <a:solidFill>
                      <a:srgbClr val="B81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 birthweight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Esophageal, bladder</a:t>
                      </a:r>
                      <a:r>
                        <a:rPr lang="en-US" baseline="0" dirty="0" smtClean="0"/>
                        <a:t> and prostate </a:t>
                      </a:r>
                      <a:r>
                        <a:rPr lang="en-US" dirty="0" smtClean="0"/>
                        <a:t>cancer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Oral cancer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Worse quality of life scores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Respiratory diseases [COPD, bronchitis]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Gastric carcinoma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Lung cancer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Hepatitis C infection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Cardiovascular disease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(Coronary artery calcium and three times the risk of being in the high Coronary heart disease risk.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Periodontal disease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r>
                        <a:rPr lang="en-US" dirty="0" smtClean="0"/>
                        <a:t>Metabolic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Nasopharyngeal carcinoma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441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Infertility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23394" y="6596390"/>
            <a:ext cx="3661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Waziry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Jawad 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Ballout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Akel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Akl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13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B81F00"/>
                </a:solidFill>
              </a:rPr>
              <a:t>A </a:t>
            </a:r>
            <a:r>
              <a:rPr lang="en-US" b="1" dirty="0" smtClean="0">
                <a:solidFill>
                  <a:srgbClr val="B81F00"/>
                </a:solidFill>
              </a:rPr>
              <a:t>global epidemic </a:t>
            </a:r>
            <a:r>
              <a:rPr lang="en-US" b="1" dirty="0">
                <a:solidFill>
                  <a:srgbClr val="B81F00"/>
                </a:solidFill>
              </a:rPr>
              <a:t>among young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208" t="22856" r="20867" b="5851"/>
          <a:stretch/>
        </p:blipFill>
        <p:spPr>
          <a:xfrm>
            <a:off x="-71717" y="1352938"/>
            <a:ext cx="12191999" cy="55050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24282" y="3191674"/>
            <a:ext cx="1782147" cy="1464906"/>
          </a:xfrm>
          <a:prstGeom prst="ellipse">
            <a:avLst/>
          </a:prstGeom>
          <a:noFill/>
          <a:ln w="25400">
            <a:solidFill>
              <a:srgbClr val="B81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81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0641" y="6522692"/>
            <a:ext cx="21996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TimesNewRomanPS-BoldMT"/>
              </a:rPr>
              <a:t>From Dr. Ghazi </a:t>
            </a:r>
            <a:r>
              <a:rPr lang="en-US" sz="1050" dirty="0" err="1" smtClean="0">
                <a:latin typeface="TimesNewRomanPS-BoldMT"/>
              </a:rPr>
              <a:t>Zaatari’s</a:t>
            </a:r>
            <a:r>
              <a:rPr lang="en-US" sz="1050" dirty="0" smtClean="0">
                <a:latin typeface="TimesNewRomanPS-BoldMT"/>
              </a:rPr>
              <a:t> Webinar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742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924AA-B857-4F13-9577-59BA89A0CB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9698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B27E3C-0B59-4B68-B4F9-6C13985DA027}" type="slidenum">
              <a:rPr lang="en-US" altLang="en-US" sz="18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6388" name="Picture 4" descr="F:\AUB\GA\INDIA!\map.jpg"/>
          <p:cNvPicPr>
            <a:picLocks noChangeAspect="1" noChangeArrowheads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1552485" y="762000"/>
            <a:ext cx="8907553" cy="5670550"/>
          </a:xfrm>
          <a:prstGeom prst="rect">
            <a:avLst/>
          </a:prstGeom>
          <a:solidFill>
            <a:schemeClr val="bg1"/>
          </a:solidFill>
          <a:ln w="50800" cap="rnd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927664" y="5366603"/>
            <a:ext cx="58734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66"/>
                </a:solidFill>
              </a:rPr>
              <a:t>Current water-pipe smoking among adolescents in some countries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8077200" y="1371600"/>
            <a:ext cx="1143000" cy="533400"/>
          </a:xfrm>
          <a:prstGeom prst="wedgeRoundRectCallout">
            <a:avLst>
              <a:gd name="adj1" fmla="val -148056"/>
              <a:gd name="adj2" fmla="val 140773"/>
              <a:gd name="adj3" fmla="val 16667"/>
            </a:avLst>
          </a:prstGeom>
          <a:solidFill>
            <a:srgbClr val="FFFF66"/>
          </a:solidFill>
          <a:ln w="1905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Arial Narrow" pitchFamily="34" charset="0"/>
              </a:rPr>
              <a:t>Lebanon 2007(42.5%)</a:t>
            </a: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4343400" y="2438400"/>
            <a:ext cx="1143000" cy="533400"/>
          </a:xfrm>
          <a:prstGeom prst="wedgeRoundRectCallout">
            <a:avLst>
              <a:gd name="adj1" fmla="val 138472"/>
              <a:gd name="adj2" fmla="val -179764"/>
              <a:gd name="adj3" fmla="val 16667"/>
            </a:avLst>
          </a:prstGeom>
          <a:solidFill>
            <a:srgbClr val="FFFF66"/>
          </a:solidFill>
          <a:ln w="1905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Arial Narrow" pitchFamily="34" charset="0"/>
              </a:rPr>
              <a:t>Slovakia</a:t>
            </a:r>
            <a:r>
              <a:rPr lang="en-US" sz="1100" dirty="0">
                <a:latin typeface="Arial Narrow" pitchFamily="34" charset="0"/>
              </a:rPr>
              <a:t>(3)</a:t>
            </a:r>
            <a:r>
              <a:rPr lang="en-US" sz="1400" dirty="0">
                <a:latin typeface="Arial Narrow" pitchFamily="34" charset="0"/>
              </a:rPr>
              <a:t> 2007 (4.8%)</a:t>
            </a: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6858000" y="838200"/>
            <a:ext cx="1143000" cy="685800"/>
          </a:xfrm>
          <a:prstGeom prst="wedgeRoundRectCallout">
            <a:avLst>
              <a:gd name="adj1" fmla="val -76806"/>
              <a:gd name="adj2" fmla="val 43981"/>
              <a:gd name="adj3" fmla="val 16667"/>
            </a:avLst>
          </a:prstGeom>
          <a:solidFill>
            <a:srgbClr val="FFFF66"/>
          </a:solidFill>
          <a:ln w="1905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Arial Narrow" pitchFamily="34" charset="0"/>
              </a:rPr>
              <a:t>Latvia 2007</a:t>
            </a:r>
            <a:r>
              <a:rPr lang="en-US" sz="1100" dirty="0">
                <a:latin typeface="Arial Narrow" pitchFamily="34" charset="0"/>
              </a:rPr>
              <a:t>(3)</a:t>
            </a:r>
            <a:r>
              <a:rPr lang="en-US" sz="1400" dirty="0">
                <a:latin typeface="Arial Narrow" pitchFamily="34" charset="0"/>
              </a:rPr>
              <a:t> (29.8%)</a:t>
            </a:r>
          </a:p>
        </p:txBody>
      </p:sp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3276600" y="990600"/>
            <a:ext cx="1143000" cy="609600"/>
          </a:xfrm>
          <a:prstGeom prst="wedgeRoundRectCallout">
            <a:avLst>
              <a:gd name="adj1" fmla="val -104444"/>
              <a:gd name="adj2" fmla="val 75782"/>
              <a:gd name="adj3" fmla="val 16667"/>
            </a:avLst>
          </a:prstGeom>
          <a:solidFill>
            <a:srgbClr val="FFFF6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Arial Narrow" pitchFamily="34" charset="0"/>
              </a:rPr>
              <a:t>USA 2007</a:t>
            </a:r>
            <a:r>
              <a:rPr lang="en-US" sz="1100" dirty="0">
                <a:latin typeface="Arial Narrow" pitchFamily="34" charset="0"/>
              </a:rPr>
              <a:t>(22)</a:t>
            </a:r>
            <a:r>
              <a:rPr lang="en-US" sz="1400" dirty="0">
                <a:latin typeface="Arial Narrow" pitchFamily="34" charset="0"/>
              </a:rPr>
              <a:t> (9.5%%)</a:t>
            </a: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7543800" y="3962400"/>
            <a:ext cx="1143000" cy="609600"/>
          </a:xfrm>
          <a:prstGeom prst="wedgeRoundRectCallout">
            <a:avLst>
              <a:gd name="adj1" fmla="val -19722"/>
              <a:gd name="adj2" fmla="val -252343"/>
              <a:gd name="adj3" fmla="val 16667"/>
            </a:avLst>
          </a:prstGeom>
          <a:solidFill>
            <a:srgbClr val="FFFF66"/>
          </a:solidFill>
          <a:ln w="1905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Arial Narrow" pitchFamily="34" charset="0"/>
              </a:rPr>
              <a:t>Pakistan</a:t>
            </a:r>
            <a:r>
              <a:rPr lang="en-US" sz="1100" dirty="0">
                <a:latin typeface="Arial Narrow" pitchFamily="34" charset="0"/>
              </a:rPr>
              <a:t>(19)</a:t>
            </a:r>
            <a:r>
              <a:rPr lang="en-US" sz="1400" dirty="0">
                <a:latin typeface="Arial Narrow" pitchFamily="34" charset="0"/>
              </a:rPr>
              <a:t> 2008 (33.1%)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029200" y="762000"/>
            <a:ext cx="1143000" cy="533400"/>
          </a:xfrm>
          <a:prstGeom prst="wedgeRoundRectCallout">
            <a:avLst>
              <a:gd name="adj1" fmla="val -227"/>
              <a:gd name="adj2" fmla="val 72889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UK 2008</a:t>
            </a:r>
            <a:r>
              <a:rPr lang="en-US" sz="1100" dirty="0">
                <a:solidFill>
                  <a:schemeClr val="tx1"/>
                </a:solidFill>
                <a:latin typeface="Arial Narrow" pitchFamily="34" charset="0"/>
              </a:rPr>
              <a:t>(5)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 (8%)</a:t>
            </a:r>
          </a:p>
        </p:txBody>
      </p: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8229600" y="2133600"/>
            <a:ext cx="1143000" cy="533400"/>
          </a:xfrm>
          <a:prstGeom prst="wedgeRoundRectCallout">
            <a:avLst>
              <a:gd name="adj1" fmla="val -154028"/>
              <a:gd name="adj2" fmla="val -2083"/>
              <a:gd name="adj3" fmla="val 16667"/>
            </a:avLst>
          </a:prstGeom>
          <a:solidFill>
            <a:srgbClr val="FFFF66"/>
          </a:solidFill>
          <a:ln w="1905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latin typeface="Arial Narrow" pitchFamily="34" charset="0"/>
              </a:rPr>
              <a:t>Syria 2003</a:t>
            </a:r>
            <a:r>
              <a:rPr lang="en-US" sz="1100" dirty="0">
                <a:latin typeface="Arial Narrow" pitchFamily="34" charset="0"/>
              </a:rPr>
              <a:t>(2)</a:t>
            </a:r>
            <a:r>
              <a:rPr lang="en-US" sz="1400" dirty="0">
                <a:latin typeface="Arial Narrow" pitchFamily="34" charset="0"/>
              </a:rPr>
              <a:t> (14.5%)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667000" y="3352800"/>
            <a:ext cx="1143000" cy="533400"/>
          </a:xfrm>
          <a:prstGeom prst="wedgeRoundRectCallout">
            <a:avLst>
              <a:gd name="adj1" fmla="val -34166"/>
              <a:gd name="adj2" fmla="val -295942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USA 2006</a:t>
            </a:r>
            <a:r>
              <a:rPr lang="en-US" sz="1000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n-US" sz="1100" dirty="0">
                <a:solidFill>
                  <a:schemeClr val="tx1"/>
                </a:solidFill>
                <a:latin typeface="Arial Narrow" pitchFamily="34" charset="0"/>
              </a:rPr>
              <a:t>21)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 (20.4%)</a:t>
            </a: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1524000" y="0"/>
            <a:ext cx="7596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Brush Script MT" panose="03060802040406070304" pitchFamily="66" charset="0"/>
              </a:rPr>
              <a:t>WPS: A Global Problem.         </a:t>
            </a:r>
          </a:p>
        </p:txBody>
      </p:sp>
    </p:spTree>
    <p:extLst>
      <p:ext uri="{BB962C8B-B14F-4D97-AF65-F5344CB8AC3E}">
        <p14:creationId xmlns:p14="http://schemas.microsoft.com/office/powerpoint/2010/main" val="657987762"/>
      </p:ext>
    </p:extLst>
  </p:cSld>
  <p:clrMapOvr>
    <a:masterClrMapping/>
  </p:clrMapOvr>
  <p:transition advTm="363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6"/>
          <a:stretch/>
        </p:blipFill>
        <p:spPr>
          <a:xfrm>
            <a:off x="6824523" y="1379466"/>
            <a:ext cx="5367477" cy="4132385"/>
          </a:xfrm>
        </p:spPr>
      </p:pic>
      <p:sp>
        <p:nvSpPr>
          <p:cNvPr id="5" name="TextBox 4"/>
          <p:cNvSpPr txBox="1"/>
          <p:nvPr/>
        </p:nvSpPr>
        <p:spPr>
          <a:xfrm>
            <a:off x="6460261" y="5717083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Black" panose="020B0A04020102020204" pitchFamily="34" charset="0"/>
              </a:rPr>
              <a:t>London , Camden Market , young boys &amp; girls smoking at hookah shisha </a:t>
            </a:r>
            <a:r>
              <a:rPr lang="en-US" sz="1200" b="1" dirty="0" err="1" smtClean="0">
                <a:latin typeface="Arial Black" panose="020B0A04020102020204" pitchFamily="34" charset="0"/>
              </a:rPr>
              <a:t>waterpipe</a:t>
            </a:r>
            <a:r>
              <a:rPr lang="en-US" sz="1200" b="1" dirty="0" smtClean="0">
                <a:latin typeface="Arial Black" panose="020B0A04020102020204" pitchFamily="34" charset="0"/>
              </a:rPr>
              <a:t> </a:t>
            </a:r>
            <a:r>
              <a:rPr lang="en-US" sz="1200" b="1" dirty="0" err="1" smtClean="0">
                <a:latin typeface="Arial Black" panose="020B0A04020102020204" pitchFamily="34" charset="0"/>
              </a:rPr>
              <a:t>narghile</a:t>
            </a:r>
            <a:r>
              <a:rPr lang="en-US" sz="1200" b="1" dirty="0" smtClean="0">
                <a:latin typeface="Arial Black" panose="020B0A04020102020204" pitchFamily="34" charset="0"/>
              </a:rPr>
              <a:t> </a:t>
            </a:r>
            <a:r>
              <a:rPr lang="en-US" sz="1200" b="1" dirty="0" err="1" smtClean="0">
                <a:latin typeface="Arial Black" panose="020B0A04020102020204" pitchFamily="34" charset="0"/>
              </a:rPr>
              <a:t>arghile</a:t>
            </a:r>
            <a:r>
              <a:rPr lang="en-US" sz="1200" b="1" dirty="0" smtClean="0">
                <a:latin typeface="Arial Black" panose="020B0A04020102020204" pitchFamily="34" charset="0"/>
              </a:rPr>
              <a:t> </a:t>
            </a:r>
            <a:r>
              <a:rPr lang="en-US" sz="1200" b="1" dirty="0" err="1" smtClean="0">
                <a:latin typeface="Arial Black" panose="020B0A04020102020204" pitchFamily="34" charset="0"/>
              </a:rPr>
              <a:t>qalyan</a:t>
            </a:r>
            <a:r>
              <a:rPr lang="en-US" sz="1200" b="1" dirty="0" smtClean="0">
                <a:latin typeface="Arial Black" panose="020B0A04020102020204" pitchFamily="34" charset="0"/>
              </a:rPr>
              <a:t> bar cafe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5351812" y="2759859"/>
            <a:ext cx="1397977" cy="56270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8" y="1379466"/>
            <a:ext cx="5143500" cy="41323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578" y="5727194"/>
            <a:ext cx="506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Black" panose="020B0A04020102020204" pitchFamily="34" charset="0"/>
              </a:rPr>
              <a:t>Jordanian men smoke </a:t>
            </a:r>
            <a:r>
              <a:rPr lang="en-US" sz="1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nargile</a:t>
            </a:r>
            <a:r>
              <a:rPr lang="en-US" sz="1200" dirty="0">
                <a:solidFill>
                  <a:srgbClr val="000000"/>
                </a:solidFill>
                <a:latin typeface="Arial Black" panose="020B0A04020102020204" pitchFamily="34" charset="0"/>
              </a:rPr>
              <a:t> in a cafe October 22, 2002 in downtown Amman, Jordan </a:t>
            </a:r>
            <a:endParaRPr lang="en-US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612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B81F00"/>
                </a:solidFill>
              </a:rPr>
              <a:t>Global Prevalence Estimates</a:t>
            </a:r>
            <a:br>
              <a:rPr lang="en-US" b="1" dirty="0">
                <a:solidFill>
                  <a:srgbClr val="B81F00"/>
                </a:solidFill>
              </a:rPr>
            </a:br>
            <a:r>
              <a:rPr lang="en-US" b="1" dirty="0">
                <a:solidFill>
                  <a:srgbClr val="B81F00"/>
                </a:solidFill>
              </a:rPr>
              <a:t>Africa, Americas, Eastern Mediterranean, Europe, South East Asia, Western Pacific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6128" y="1789969"/>
            <a:ext cx="2060448" cy="1222376"/>
          </a:xfrm>
          <a:prstGeom prst="rect">
            <a:avLst/>
          </a:prstGeom>
          <a:solidFill>
            <a:srgbClr val="B81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Among</a:t>
            </a:r>
            <a:r>
              <a:rPr lang="en-US" dirty="0" smtClean="0"/>
              <a:t> Adults</a:t>
            </a:r>
          </a:p>
          <a:p>
            <a:pPr algn="ctr"/>
            <a:endParaRPr lang="en-US" dirty="0">
              <a:solidFill>
                <a:srgbClr val="B81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5408" y="1825624"/>
            <a:ext cx="1944624" cy="1153165"/>
          </a:xfrm>
          <a:prstGeom prst="rect">
            <a:avLst/>
          </a:prstGeom>
          <a:solidFill>
            <a:srgbClr val="B81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Among</a:t>
            </a:r>
            <a:r>
              <a:rPr lang="en-US" dirty="0" smtClean="0"/>
              <a:t> Youth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02080" y="3755136"/>
            <a:ext cx="2999232" cy="1560576"/>
          </a:xfrm>
          <a:prstGeom prst="rect">
            <a:avLst/>
          </a:prstGeom>
          <a:solidFill>
            <a:srgbClr val="B81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</a:t>
            </a:r>
            <a:r>
              <a:rPr lang="en-US" dirty="0"/>
              <a:t>prevalence estimates were in the Eastern Mediterranean region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52488" y="3706368"/>
            <a:ext cx="3291840" cy="1560576"/>
          </a:xfrm>
          <a:prstGeom prst="rect">
            <a:avLst/>
          </a:prstGeom>
          <a:solidFill>
            <a:srgbClr val="B81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</a:t>
            </a:r>
            <a:r>
              <a:rPr lang="en-US" dirty="0"/>
              <a:t>prevalence estimates were in both the Eastern Mediterranean and European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731008" y="3096768"/>
            <a:ext cx="170688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257032" y="3037778"/>
            <a:ext cx="170688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0" y="6518163"/>
            <a:ext cx="53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Jawad,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Rana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Charide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Waziry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Darzi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Rami A.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Ballout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02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  <a:latin typeface="+mj-lt"/>
                <a:ea typeface="+mj-ea"/>
                <a:cs typeface="+mj-cs"/>
              </a:rPr>
              <a:t>Water pipe tobacco among youth in the Eastern Mediterranean Region VERSUS European region  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98545"/>
              </p:ext>
            </p:extLst>
          </p:nvPr>
        </p:nvGraphicFramePr>
        <p:xfrm>
          <a:off x="587188" y="958379"/>
          <a:ext cx="10515600" cy="583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69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880" y="-5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</a:rPr>
              <a:t>Trends in Jordan and Florida</a:t>
            </a:r>
          </a:p>
        </p:txBody>
      </p:sp>
      <p:pic>
        <p:nvPicPr>
          <p:cNvPr id="5" name="Content Placeholder 4" title="Jordanian Boy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9" b="10863"/>
          <a:stretch/>
        </p:blipFill>
        <p:spPr>
          <a:xfrm>
            <a:off x="1" y="1045029"/>
            <a:ext cx="10384970" cy="5812972"/>
          </a:xfrm>
        </p:spPr>
      </p:pic>
      <p:sp>
        <p:nvSpPr>
          <p:cNvPr id="6" name="TextBox 5"/>
          <p:cNvSpPr txBox="1"/>
          <p:nvPr/>
        </p:nvSpPr>
        <p:spPr>
          <a:xfrm>
            <a:off x="256239" y="5238836"/>
            <a:ext cx="702122" cy="26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13.5%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302712" y="5108031"/>
            <a:ext cx="58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15.8%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469831" y="4977226"/>
            <a:ext cx="865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16.8%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431616" y="4859761"/>
            <a:ext cx="929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18.2%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46183" y="4445698"/>
            <a:ext cx="71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24.1%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796" y="3830172"/>
            <a:ext cx="68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34.4%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1" y="3227256"/>
            <a:ext cx="140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43.2%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9178331" y="2955187"/>
            <a:ext cx="140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47.8%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88476" y="3390502"/>
            <a:ext cx="627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38.2%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3502" y="2577867"/>
            <a:ext cx="140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53.4%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1" y="2014799"/>
            <a:ext cx="13979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61.2%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173187" y="1218557"/>
            <a:ext cx="1669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70.2 %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10716578" y="6550223"/>
            <a:ext cx="1369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The Global Atlas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948" y="1561618"/>
            <a:ext cx="13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Jordanian Boys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49773" y="4262325"/>
            <a:ext cx="13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Florida Boys and Girls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01123" y="3021611"/>
            <a:ext cx="13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Jordanian Girls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80522" y="2125809"/>
            <a:ext cx="345233" cy="2447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77593" y="3423159"/>
            <a:ext cx="345233" cy="244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93502" y="4641169"/>
            <a:ext cx="345233" cy="244783"/>
          </a:xfrm>
          <a:prstGeom prst="straightConnector1">
            <a:avLst/>
          </a:prstGeom>
          <a:ln>
            <a:solidFill>
              <a:srgbClr val="9A96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189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</a:rPr>
              <a:t>Café and restaurant culture(Hookah lounge or bar)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4" y="1690688"/>
            <a:ext cx="4820816" cy="39098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4866"/>
            <a:ext cx="12192000" cy="52531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Appealing for tourists and young people </a:t>
            </a:r>
            <a:r>
              <a:rPr lang="en-US" dirty="0" smtClean="0"/>
              <a:t>outside</a:t>
            </a:r>
          </a:p>
          <a:p>
            <a:pPr marL="0" indent="0">
              <a:buNone/>
            </a:pPr>
            <a:r>
              <a:rPr lang="en-US" dirty="0" smtClean="0"/>
              <a:t> the EMR.</a:t>
            </a:r>
            <a:endParaRPr lang="en-US" dirty="0"/>
          </a:p>
          <a:p>
            <a:r>
              <a:rPr lang="en-US" dirty="0"/>
              <a:t>Benefiting largely from the weak or absent </a:t>
            </a:r>
          </a:p>
          <a:p>
            <a:pPr marL="0" indent="0">
              <a:buNone/>
            </a:pPr>
            <a:r>
              <a:rPr lang="en-US" dirty="0" smtClean="0"/>
              <a:t>regulatory framework. </a:t>
            </a:r>
          </a:p>
          <a:p>
            <a:r>
              <a:rPr lang="en-US" dirty="0" smtClean="0"/>
              <a:t>No </a:t>
            </a:r>
            <a:r>
              <a:rPr lang="en-US" dirty="0"/>
              <a:t>age </a:t>
            </a:r>
            <a:r>
              <a:rPr lang="en-US" dirty="0" smtClean="0"/>
              <a:t>restrictions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 smtClean="0">
              <a:solidFill>
                <a:srgbClr val="B81F00"/>
              </a:solidFill>
            </a:endParaRPr>
          </a:p>
          <a:p>
            <a:r>
              <a:rPr lang="en-US" b="1" dirty="0" smtClean="0">
                <a:solidFill>
                  <a:srgbClr val="B81F00"/>
                </a:solidFill>
              </a:rPr>
              <a:t>USA </a:t>
            </a:r>
            <a:r>
              <a:rPr lang="en-US" b="1" dirty="0">
                <a:solidFill>
                  <a:srgbClr val="B81F00"/>
                </a:solidFill>
              </a:rPr>
              <a:t>Example: </a:t>
            </a:r>
            <a:r>
              <a:rPr lang="en-US" dirty="0"/>
              <a:t>The number of hookah cafés </a:t>
            </a:r>
            <a:r>
              <a:rPr lang="en-US" dirty="0" smtClean="0"/>
              <a:t>has</a:t>
            </a:r>
          </a:p>
          <a:p>
            <a:pPr marL="0" indent="0">
              <a:buNone/>
            </a:pPr>
            <a:r>
              <a:rPr lang="en-US" dirty="0" smtClean="0"/>
              <a:t>increased </a:t>
            </a:r>
            <a:r>
              <a:rPr lang="en-US" dirty="0"/>
              <a:t>dramatically in </a:t>
            </a:r>
            <a:r>
              <a:rPr lang="en-US" dirty="0" smtClean="0"/>
              <a:t>the past </a:t>
            </a:r>
            <a:r>
              <a:rPr lang="en-US" dirty="0"/>
              <a:t>decade,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they are often situated around university </a:t>
            </a:r>
            <a:r>
              <a:rPr lang="en-US" dirty="0" smtClean="0"/>
              <a:t>campuses. </a:t>
            </a:r>
          </a:p>
          <a:p>
            <a:pPr marL="0" indent="0">
              <a:buNone/>
            </a:pPr>
            <a:r>
              <a:rPr lang="en-US" dirty="0" smtClean="0"/>
              <a:t>Denver: an increase from two in the 1990s </a:t>
            </a:r>
            <a:r>
              <a:rPr lang="en-US" dirty="0"/>
              <a:t>to </a:t>
            </a:r>
            <a:r>
              <a:rPr lang="en-US" dirty="0" smtClean="0"/>
              <a:t>twenty-five cafes in </a:t>
            </a:r>
            <a:r>
              <a:rPr lang="en-US" sz="2600" dirty="0" smtClean="0"/>
              <a:t>2003</a:t>
            </a:r>
            <a:r>
              <a:rPr lang="en-US" sz="2200" dirty="0" smtClean="0"/>
              <a:t>(</a:t>
            </a:r>
            <a:r>
              <a:rPr lang="en-US" sz="2200" dirty="0" err="1" smtClean="0"/>
              <a:t>Grinberg</a:t>
            </a:r>
            <a:r>
              <a:rPr lang="en-US" sz="2200" dirty="0" smtClean="0"/>
              <a:t> </a:t>
            </a:r>
            <a:r>
              <a:rPr lang="en-US" sz="2200" dirty="0"/>
              <a:t>and Goodwin, </a:t>
            </a:r>
            <a:r>
              <a:rPr lang="en-US" sz="2200" dirty="0" smtClean="0"/>
              <a:t>2016).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534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</a:rPr>
              <a:t>Eastern Mediterranean Region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1500907"/>
            <a:ext cx="11828107" cy="66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40910" y="1654601"/>
            <a:ext cx="3574715" cy="4411662"/>
            <a:chOff x="381001" y="1371600"/>
            <a:chExt cx="3574715" cy="4411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3" descr="H:\AA - current projects\Recent Screen Shots\G2W\G2W 5.0\attendee\gt muted_hand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600200"/>
              <a:ext cx="433402" cy="198314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:\AA - current projects\Recent Screen Shots\G2W\G2W 5.0\attendee\panel audio_ question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55" y="1371600"/>
              <a:ext cx="3188161" cy="441166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814403" y="2938333"/>
              <a:ext cx="3071797" cy="2090867"/>
            </a:xfrm>
            <a:prstGeom prst="roundRect">
              <a:avLst>
                <a:gd name="adj" fmla="val 4230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1" y="2961875"/>
              <a:ext cx="421691" cy="41563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8464865" y="4036424"/>
            <a:ext cx="2333765" cy="14746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Submit your questions and comments using the Questions panel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759540" y="738907"/>
            <a:ext cx="2169534" cy="1684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Please raise your hand to be unmuted for verbal questions or comments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67580" y="2478122"/>
            <a:ext cx="761494" cy="83127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673807" y="4140926"/>
            <a:ext cx="721543" cy="26125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24233"/>
            <a:ext cx="12092472" cy="11290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B81F00"/>
                </a:solidFill>
              </a:rPr>
              <a:t>Current Water pipe </a:t>
            </a:r>
            <a:r>
              <a:rPr lang="en-US" b="1" dirty="0" smtClean="0">
                <a:solidFill>
                  <a:srgbClr val="B81F00"/>
                </a:solidFill>
              </a:rPr>
              <a:t>prevalence among youth aged 13 to 15 years</a:t>
            </a:r>
            <a:r>
              <a:rPr lang="en-US" sz="2800" dirty="0" smtClean="0">
                <a:solidFill>
                  <a:srgbClr val="B81F00"/>
                </a:solidFill>
              </a:rPr>
              <a:t> </a:t>
            </a:r>
            <a:endParaRPr lang="en-US" sz="2800" dirty="0">
              <a:solidFill>
                <a:srgbClr val="B81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9824" y="6462623"/>
            <a:ext cx="2432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Global Youth Tobacco Survey (GYTS)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51869518"/>
              </p:ext>
            </p:extLst>
          </p:nvPr>
        </p:nvGraphicFramePr>
        <p:xfrm>
          <a:off x="210312" y="1243584"/>
          <a:ext cx="11543832" cy="50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43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84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B81F00"/>
                </a:solidFill>
              </a:rPr>
              <a:t>Prevalence of Water </a:t>
            </a:r>
            <a:r>
              <a:rPr lang="en-US" sz="4000" b="1" dirty="0">
                <a:solidFill>
                  <a:srgbClr val="B81F00"/>
                </a:solidFill>
              </a:rPr>
              <a:t>pipe Versus </a:t>
            </a:r>
            <a:r>
              <a:rPr lang="en-US" sz="4000" b="1" dirty="0" smtClean="0">
                <a:solidFill>
                  <a:srgbClr val="B81F00"/>
                </a:solidFill>
              </a:rPr>
              <a:t>Cigarettes among youth aged 13 to 15 years. </a:t>
            </a:r>
            <a:endParaRPr lang="en-US" sz="4000" b="1" dirty="0">
              <a:solidFill>
                <a:srgbClr val="B81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4551" y="6304002"/>
            <a:ext cx="2432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Global Youth Tobacco Survey (GYTS)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64010696"/>
              </p:ext>
            </p:extLst>
          </p:nvPr>
        </p:nvGraphicFramePr>
        <p:xfrm>
          <a:off x="858415" y="1287624"/>
          <a:ext cx="10860833" cy="501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1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67801"/>
            <a:ext cx="12192000" cy="690199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Tobacco Users that used Water Pipe by Sex,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www-tandfonline-com.ezproxy.aub.edu.lb/doi/pdf/10.1080/03630242.2012.753978?needAccess=true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Tobaccoatlas.org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728"/>
            <a:ext cx="10599576" cy="424409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1195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B81F00"/>
                </a:solidFill>
              </a:rPr>
              <a:t>Water pipe smoking according to gender</a:t>
            </a:r>
          </a:p>
        </p:txBody>
      </p:sp>
    </p:spTree>
    <p:extLst>
      <p:ext uri="{BB962C8B-B14F-4D97-AF65-F5344CB8AC3E}">
        <p14:creationId xmlns:p14="http://schemas.microsoft.com/office/powerpoint/2010/main" val="5162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472" y="225054"/>
            <a:ext cx="11635273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>
                <a:solidFill>
                  <a:srgbClr val="B81F00"/>
                </a:solidFill>
              </a:rPr>
              <a:t>Lebanon and Water pipe Smoking</a:t>
            </a:r>
            <a:br>
              <a:rPr lang="en-US" sz="4400" b="1" dirty="0">
                <a:solidFill>
                  <a:srgbClr val="B81F00"/>
                </a:solidFill>
              </a:rPr>
            </a:br>
            <a:endParaRPr lang="en-US" sz="4400" b="1" dirty="0">
              <a:solidFill>
                <a:srgbClr val="B81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39" y="1193904"/>
            <a:ext cx="7219961" cy="404552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3472" y="1112210"/>
            <a:ext cx="110310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Descriptive data 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University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Adults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Pregnant Women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Interventions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</a:rPr>
              <a:t>Trends among youth aged 13-15( GYTS) in Lebanon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914295"/>
              </p:ext>
            </p:extLst>
          </p:nvPr>
        </p:nvGraphicFramePr>
        <p:xfrm>
          <a:off x="32656" y="908362"/>
          <a:ext cx="12126685" cy="374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16009" y="6372809"/>
            <a:ext cx="325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Youth Tobacco </a:t>
            </a:r>
            <a:r>
              <a:rPr lang="en-US" dirty="0" err="1" smtClean="0"/>
              <a:t>Survery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858407" y="4898525"/>
            <a:ext cx="1131683" cy="72870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39.3% %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264588" y="4778188"/>
            <a:ext cx="950259" cy="719738"/>
          </a:xfrm>
          <a:prstGeom prst="ellipse">
            <a:avLst/>
          </a:prstGeom>
          <a:solidFill>
            <a:srgbClr val="B81F00"/>
          </a:solidFill>
          <a:ln>
            <a:solidFill>
              <a:srgbClr val="B81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31%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787701" y="4793682"/>
            <a:ext cx="331694" cy="243419"/>
          </a:xfrm>
          <a:prstGeom prst="straightConnector1">
            <a:avLst/>
          </a:prstGeom>
          <a:ln w="50800">
            <a:solidFill>
              <a:srgbClr val="B81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1275" y="5497926"/>
            <a:ext cx="6726" cy="487720"/>
          </a:xfrm>
          <a:prstGeom prst="line">
            <a:avLst/>
          </a:prstGeom>
          <a:ln w="50800">
            <a:solidFill>
              <a:srgbClr val="B81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25174" y="5692040"/>
            <a:ext cx="472202" cy="8965"/>
          </a:xfrm>
          <a:prstGeom prst="line">
            <a:avLst/>
          </a:prstGeom>
          <a:ln w="50800">
            <a:solidFill>
              <a:srgbClr val="B81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Left-Right-Up Arrow 17"/>
          <p:cNvSpPr/>
          <p:nvPr/>
        </p:nvSpPr>
        <p:spPr>
          <a:xfrm>
            <a:off x="8727237" y="3571389"/>
            <a:ext cx="2487610" cy="1108879"/>
          </a:xfrm>
          <a:prstGeom prst="leftRightUpArrow">
            <a:avLst/>
          </a:prstGeom>
          <a:solidFill>
            <a:srgbClr val="B81F00"/>
          </a:solidFill>
          <a:ln>
            <a:solidFill>
              <a:srgbClr val="B81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94" y="1799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B81F00"/>
                </a:solidFill>
              </a:rPr>
              <a:t>Significant correlates of current WTS among youth: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educed religiosity</a:t>
            </a:r>
          </a:p>
          <a:p>
            <a:r>
              <a:rPr lang="en-US" dirty="0"/>
              <a:t>P</a:t>
            </a:r>
            <a:r>
              <a:rPr lang="en-US" dirty="0" smtClean="0"/>
              <a:t>eer </a:t>
            </a:r>
            <a:r>
              <a:rPr lang="en-US" dirty="0"/>
              <a:t>and parent tobacco </a:t>
            </a:r>
            <a:r>
              <a:rPr lang="en-US" dirty="0" smtClean="0"/>
              <a:t>use</a:t>
            </a:r>
          </a:p>
          <a:p>
            <a:r>
              <a:rPr lang="en-US" dirty="0"/>
              <a:t>R</a:t>
            </a:r>
            <a:r>
              <a:rPr lang="en-US" dirty="0" smtClean="0"/>
              <a:t>ecent water pipe </a:t>
            </a:r>
            <a:r>
              <a:rPr lang="en-US" dirty="0"/>
              <a:t>advertisement </a:t>
            </a:r>
            <a:r>
              <a:rPr lang="en-US" dirty="0" smtClean="0"/>
              <a:t>exposure</a:t>
            </a:r>
          </a:p>
          <a:p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cigarette </a:t>
            </a:r>
            <a:r>
              <a:rPr lang="en-US" dirty="0" smtClean="0"/>
              <a:t>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0392" y="6497124"/>
            <a:ext cx="4177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Jawad M</a:t>
            </a:r>
            <a:r>
              <a:rPr lang="en-US" sz="1000" baseline="30000" dirty="0"/>
              <a:t>1</a:t>
            </a:r>
            <a:r>
              <a:rPr lang="en-US" sz="1000" dirty="0"/>
              <a:t>, </a:t>
            </a:r>
            <a:r>
              <a:rPr lang="en-US" sz="1000" dirty="0" err="1"/>
              <a:t>Nakkash</a:t>
            </a:r>
            <a:r>
              <a:rPr lang="en-US" sz="1000" dirty="0"/>
              <a:t> RT</a:t>
            </a:r>
            <a:r>
              <a:rPr lang="en-US" sz="1000" baseline="30000" dirty="0"/>
              <a:t>2</a:t>
            </a:r>
            <a:r>
              <a:rPr lang="en-US" sz="1000" dirty="0"/>
              <a:t>, </a:t>
            </a:r>
            <a:r>
              <a:rPr lang="en-US" sz="1000" dirty="0" err="1"/>
              <a:t>Mahfoud</a:t>
            </a:r>
            <a:r>
              <a:rPr lang="en-US" sz="1000" dirty="0"/>
              <a:t> Z</a:t>
            </a:r>
            <a:r>
              <a:rPr lang="en-US" sz="1000" baseline="30000" dirty="0"/>
              <a:t>3</a:t>
            </a:r>
            <a:r>
              <a:rPr lang="en-US" sz="1000" dirty="0"/>
              <a:t>, </a:t>
            </a:r>
            <a:r>
              <a:rPr lang="en-US" sz="1000" dirty="0" err="1"/>
              <a:t>Bteddini</a:t>
            </a:r>
            <a:r>
              <a:rPr lang="en-US" sz="1000" dirty="0"/>
              <a:t> D</a:t>
            </a:r>
            <a:r>
              <a:rPr lang="en-US" sz="1000" baseline="30000" dirty="0"/>
              <a:t>4</a:t>
            </a:r>
            <a:r>
              <a:rPr lang="en-US" sz="1000" dirty="0"/>
              <a:t>, Haddad P</a:t>
            </a:r>
            <a:r>
              <a:rPr lang="en-US" sz="1000" baseline="30000" dirty="0"/>
              <a:t>5</a:t>
            </a:r>
            <a:r>
              <a:rPr lang="en-US" sz="1000" dirty="0"/>
              <a:t>, </a:t>
            </a:r>
            <a:r>
              <a:rPr lang="en-US" sz="1000" dirty="0" err="1"/>
              <a:t>Afifi</a:t>
            </a:r>
            <a:r>
              <a:rPr lang="en-US" sz="1000" dirty="0"/>
              <a:t> </a:t>
            </a:r>
            <a:r>
              <a:rPr lang="en-US" sz="1000" dirty="0" smtClean="0"/>
              <a:t>RA (2015)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518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</a:rPr>
              <a:t>Cigarette and </a:t>
            </a:r>
            <a:r>
              <a:rPr lang="en-US" sz="4000" b="1" dirty="0" err="1">
                <a:solidFill>
                  <a:srgbClr val="B81F00"/>
                </a:solidFill>
              </a:rPr>
              <a:t>waterpipe</a:t>
            </a:r>
            <a:r>
              <a:rPr lang="en-US" sz="4000" b="1" dirty="0">
                <a:solidFill>
                  <a:srgbClr val="B81F00"/>
                </a:solidFill>
              </a:rPr>
              <a:t> smoking associated</a:t>
            </a:r>
            <a:br>
              <a:rPr lang="en-US" sz="4000" b="1" dirty="0">
                <a:solidFill>
                  <a:srgbClr val="B81F00"/>
                </a:solidFill>
              </a:rPr>
            </a:br>
            <a:r>
              <a:rPr lang="en-US" sz="4000" b="1" dirty="0">
                <a:solidFill>
                  <a:srgbClr val="B81F00"/>
                </a:solidFill>
              </a:rPr>
              <a:t>knowledge and </a:t>
            </a:r>
            <a:r>
              <a:rPr lang="en-US" sz="4000" b="1" dirty="0" err="1">
                <a:solidFill>
                  <a:srgbClr val="B81F00"/>
                </a:solidFill>
              </a:rPr>
              <a:t>behaviour</a:t>
            </a:r>
            <a:r>
              <a:rPr lang="en-US" sz="4000" b="1" dirty="0">
                <a:solidFill>
                  <a:srgbClr val="B81F00"/>
                </a:solidFill>
              </a:rPr>
              <a:t> among medical students</a:t>
            </a:r>
            <a:br>
              <a:rPr lang="en-US" sz="4000" b="1" dirty="0">
                <a:solidFill>
                  <a:srgbClr val="B81F00"/>
                </a:solidFill>
              </a:rPr>
            </a:br>
            <a:r>
              <a:rPr lang="en-US" sz="4000" b="1" dirty="0">
                <a:solidFill>
                  <a:srgbClr val="B81F00"/>
                </a:solidFill>
              </a:rPr>
              <a:t>in Lebanon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ver </a:t>
            </a:r>
            <a:r>
              <a:rPr lang="en-US" dirty="0"/>
              <a:t>smoking a </a:t>
            </a:r>
            <a:r>
              <a:rPr lang="en-US" dirty="0" err="1"/>
              <a:t>waterpipe</a:t>
            </a:r>
            <a:r>
              <a:rPr lang="en-US" dirty="0"/>
              <a:t> was 41.9%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err="1"/>
              <a:t>waterpipe</a:t>
            </a:r>
            <a:r>
              <a:rPr lang="en-US" dirty="0"/>
              <a:t> smoking was 29.5% (67.9% of current </a:t>
            </a:r>
            <a:r>
              <a:rPr lang="en-US" dirty="0" smtClean="0"/>
              <a:t>males</a:t>
            </a:r>
            <a:r>
              <a:rPr lang="en-US" dirty="0"/>
              <a:t>, 32.2% were females)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Males </a:t>
            </a:r>
            <a:r>
              <a:rPr lang="en-US" dirty="0"/>
              <a:t>were twice as likely as females to smoke </a:t>
            </a:r>
            <a:r>
              <a:rPr lang="en-US" dirty="0" err="1" smtClean="0"/>
              <a:t>waterpipes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42.8</a:t>
            </a:r>
            <a:r>
              <a:rPr lang="en-US" dirty="0"/>
              <a:t>% of </a:t>
            </a:r>
            <a:r>
              <a:rPr lang="en-US" dirty="0" err="1"/>
              <a:t>waterpipe</a:t>
            </a:r>
            <a:r>
              <a:rPr lang="en-US" dirty="0"/>
              <a:t> smokers believed that </a:t>
            </a:r>
            <a:r>
              <a:rPr lang="en-US" dirty="0" err="1"/>
              <a:t>waterpipe</a:t>
            </a:r>
            <a:r>
              <a:rPr lang="en-US" dirty="0"/>
              <a:t> smoking was more harmful than </a:t>
            </a:r>
            <a:r>
              <a:rPr lang="en-US" dirty="0" smtClean="0"/>
              <a:t>cigarette.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Jradi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Wewers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ME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Pirie PR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Binkley PF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Ferketich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050" dirty="0"/>
              <a:t>2013)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0247" y="476250"/>
            <a:ext cx="11181028" cy="1143000"/>
          </a:xfrm>
        </p:spPr>
        <p:txBody>
          <a:bodyPr/>
          <a:lstStyle/>
          <a:p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17440"/>
          <a:ext cx="8892480" cy="47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289711" y="333376"/>
            <a:ext cx="11470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B81F00"/>
                </a:solidFill>
                <a:latin typeface="+mj-lt"/>
                <a:ea typeface="+mj-ea"/>
                <a:cs typeface="+mj-cs"/>
              </a:rPr>
              <a:t>Proportion of ever water pipe smoking among university students surveyed in 1998 and 2007 by gender 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4EC19-0447-4F4B-8802-C0D807C74F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100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B81F00"/>
                </a:solidFill>
              </a:rPr>
              <a:t>Adults (parents)</a:t>
            </a:r>
            <a:endParaRPr lang="en-US" sz="5400" b="1" dirty="0">
              <a:solidFill>
                <a:srgbClr val="B81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69" y="1690687"/>
            <a:ext cx="11434483" cy="50328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Estimates based on a study that aimed to assess the association between Parental </a:t>
            </a:r>
            <a:r>
              <a:rPr lang="en-US" dirty="0"/>
              <a:t>smoking and exposure to environmental tobacco </a:t>
            </a:r>
            <a:r>
              <a:rPr lang="en-US" dirty="0" smtClean="0"/>
              <a:t>with </a:t>
            </a:r>
            <a:r>
              <a:rPr lang="en-US" dirty="0" err="1"/>
              <a:t>waterpipe</a:t>
            </a:r>
            <a:r>
              <a:rPr lang="en-US" dirty="0"/>
              <a:t> smoking among youth: results from a national survey in Lebanon </a:t>
            </a:r>
            <a:endParaRPr lang="en-US" dirty="0" smtClean="0"/>
          </a:p>
          <a:p>
            <a:r>
              <a:rPr lang="en-US" dirty="0" err="1" smtClean="0"/>
              <a:t>Waterpipe</a:t>
            </a:r>
            <a:r>
              <a:rPr lang="en-US" dirty="0" smtClean="0"/>
              <a:t> </a:t>
            </a:r>
            <a:r>
              <a:rPr lang="en-US" dirty="0"/>
              <a:t>only: </a:t>
            </a:r>
            <a:r>
              <a:rPr lang="en-US" dirty="0" smtClean="0"/>
              <a:t>11.7%</a:t>
            </a:r>
          </a:p>
          <a:p>
            <a:r>
              <a:rPr lang="en-US" dirty="0" smtClean="0"/>
              <a:t>Cigarettes </a:t>
            </a:r>
            <a:r>
              <a:rPr lang="en-US" dirty="0"/>
              <a:t>and Waterpipe:32.8 </a:t>
            </a:r>
            <a:r>
              <a:rPr lang="en-US" dirty="0" smtClean="0"/>
              <a:t>%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63554" y="641575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smtClean="0"/>
              <a:t>Jawad, </a:t>
            </a:r>
            <a:r>
              <a:rPr lang="en-US" sz="1400" dirty="0"/>
              <a:t>R.T. </a:t>
            </a:r>
            <a:r>
              <a:rPr lang="en-US" sz="1400" dirty="0" err="1" smtClean="0"/>
              <a:t>Nakkash</a:t>
            </a:r>
            <a:r>
              <a:rPr lang="en-US" sz="1400" dirty="0" smtClean="0"/>
              <a:t>, Z</a:t>
            </a:r>
            <a:r>
              <a:rPr lang="en-US" sz="1400" dirty="0"/>
              <a:t>. </a:t>
            </a:r>
            <a:r>
              <a:rPr lang="en-US" sz="1400" dirty="0" err="1" smtClean="0"/>
              <a:t>Mahfoud</a:t>
            </a:r>
            <a:r>
              <a:rPr lang="en-US" sz="1400" dirty="0" smtClean="0"/>
              <a:t>, </a:t>
            </a:r>
            <a:r>
              <a:rPr lang="en-US" sz="1400" dirty="0"/>
              <a:t>D. </a:t>
            </a:r>
            <a:r>
              <a:rPr lang="en-US" sz="1400" dirty="0" err="1" smtClean="0"/>
              <a:t>Bteddini</a:t>
            </a:r>
            <a:r>
              <a:rPr lang="en-US" sz="1400" dirty="0" smtClean="0"/>
              <a:t>, </a:t>
            </a:r>
            <a:r>
              <a:rPr lang="en-US" sz="1400" dirty="0"/>
              <a:t>P. </a:t>
            </a:r>
            <a:r>
              <a:rPr lang="en-US" sz="1400" dirty="0" smtClean="0"/>
              <a:t>Haddad, R.A</a:t>
            </a:r>
            <a:r>
              <a:rPr lang="en-US" sz="1400" dirty="0"/>
              <a:t>. </a:t>
            </a:r>
            <a:r>
              <a:rPr lang="en-US" sz="1400" dirty="0" err="1" smtClean="0"/>
              <a:t>Afifi</a:t>
            </a:r>
            <a:r>
              <a:rPr lang="en-US" sz="1400" dirty="0" smtClean="0"/>
              <a:t>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3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3" y="365125"/>
            <a:ext cx="1164566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81F00"/>
                </a:solidFill>
              </a:rPr>
              <a:t>LEBANESE FEMALES AGED 18–65 YEARS AND </a:t>
            </a:r>
            <a:r>
              <a:rPr lang="en-US" b="1" dirty="0">
                <a:solidFill>
                  <a:srgbClr val="FF0000"/>
                </a:solidFill>
              </a:rPr>
              <a:t>WTS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8" y="1825625"/>
            <a:ext cx="11162580" cy="427325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118810"/>
              </p:ext>
            </p:extLst>
          </p:nvPr>
        </p:nvGraphicFramePr>
        <p:xfrm>
          <a:off x="439948" y="1825625"/>
          <a:ext cx="11162579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8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Author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</a:p>
                    <a:p>
                      <a:pPr algn="ctr"/>
                      <a:endParaRPr lang="en-US" sz="1800" b="1" dirty="0" smtClean="0"/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population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Sample size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Prevalence of water pipe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use in pregnancy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15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Daou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smtClean="0"/>
                        <a:t>et al</a:t>
                      </a:r>
                      <a:r>
                        <a:rPr lang="en-US" sz="1800" dirty="0" smtClean="0"/>
                        <a:t> (2018)</a:t>
                      </a:r>
                    </a:p>
                    <a:p>
                      <a:r>
                        <a:rPr lang="en-US" sz="1800" dirty="0" smtClean="0"/>
                        <a:t>    Lebanon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Secondary analysis of women’s</a:t>
                      </a:r>
                    </a:p>
                    <a:p>
                      <a:r>
                        <a:rPr lang="en-US" sz="1800" dirty="0" smtClean="0"/>
                        <a:t>health data obtained in a national survey in 2010.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2,255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78 % no or past long-term WTS</a:t>
                      </a:r>
                    </a:p>
                    <a:p>
                      <a:r>
                        <a:rPr lang="en-US" sz="1800" dirty="0" smtClean="0"/>
                        <a:t>12% regular </a:t>
                      </a:r>
                      <a:r>
                        <a:rPr lang="en-US" sz="1800" dirty="0" err="1" smtClean="0"/>
                        <a:t>waterpipe</a:t>
                      </a:r>
                      <a:r>
                        <a:rPr lang="en-US" sz="1800" dirty="0" smtClean="0"/>
                        <a:t> smokers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40% light users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dirty="0" smtClean="0"/>
                        <a:t>three </a:t>
                      </a:r>
                      <a:r>
                        <a:rPr lang="en-US" sz="1800" dirty="0" err="1" smtClean="0"/>
                        <a:t>waterpipe</a:t>
                      </a:r>
                      <a:r>
                        <a:rPr lang="en-US" sz="1800" dirty="0" smtClean="0"/>
                        <a:t> heads weekly)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60% heavy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users (mean of 11 heads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weekly)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9948" y="5554782"/>
            <a:ext cx="11162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Younger age, living within Greater Beirut (GB) and having skilled employment were considerably </a:t>
            </a:r>
            <a:r>
              <a:rPr lang="en-US" dirty="0" smtClean="0"/>
              <a:t>associated with </a:t>
            </a:r>
            <a:r>
              <a:rPr lang="en-US" dirty="0"/>
              <a:t>use of WTS.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87789" y="6488668"/>
            <a:ext cx="250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/>
              <a:t>(</a:t>
            </a:r>
            <a:r>
              <a:rPr lang="en-US" sz="1100" dirty="0" err="1"/>
              <a:t>Adib</a:t>
            </a:r>
            <a:r>
              <a:rPr lang="en-US" sz="1100" dirty="0"/>
              <a:t>, S., </a:t>
            </a:r>
            <a:r>
              <a:rPr lang="en-US" sz="1100" dirty="0" err="1">
                <a:hlinkClick r:id="rId2"/>
              </a:rPr>
              <a:t>Daou</a:t>
            </a:r>
            <a:r>
              <a:rPr lang="en-US" sz="1100" dirty="0"/>
              <a:t>, K. and </a:t>
            </a:r>
            <a:r>
              <a:rPr lang="en-US" sz="1100" dirty="0" err="1">
                <a:hlinkClick r:id="rId3"/>
              </a:rPr>
              <a:t>Bou-Orm</a:t>
            </a:r>
            <a:r>
              <a:rPr lang="en-US" sz="1100" dirty="0"/>
              <a:t>, I, </a:t>
            </a:r>
            <a:r>
              <a:rPr lang="en-US" sz="1100" dirty="0" smtClean="0"/>
              <a:t>2018)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9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EMRO Region &amp; </a:t>
            </a:r>
            <a:r>
              <a:rPr lang="en-US" dirty="0" err="1"/>
              <a:t>Waterpipe</a:t>
            </a:r>
            <a:r>
              <a:rPr lang="en-US" dirty="0"/>
              <a:t> Tobacco Smoking (WTS): Highlights on Lebanon &amp; WTS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Objectives: 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current WTS trends in Lebanon and in the EMRO region </a:t>
            </a:r>
            <a:endParaRPr lang="en-US" dirty="0" smtClean="0"/>
          </a:p>
          <a:p>
            <a:r>
              <a:rPr lang="en-US" b="1" dirty="0" smtClean="0"/>
              <a:t>Speaker: </a:t>
            </a:r>
          </a:p>
          <a:p>
            <a:pPr lvl="1"/>
            <a:r>
              <a:rPr lang="en-US" dirty="0"/>
              <a:t>Dr. Monique </a:t>
            </a:r>
            <a:r>
              <a:rPr lang="en-US" dirty="0" smtClean="0"/>
              <a:t>Chaaya; Professor </a:t>
            </a:r>
            <a:r>
              <a:rPr lang="en-US" dirty="0"/>
              <a:t>and Chair of the Department of Epidemiology &amp; Population Health at AUB </a:t>
            </a:r>
          </a:p>
        </p:txBody>
      </p:sp>
    </p:spTree>
    <p:extLst>
      <p:ext uri="{BB962C8B-B14F-4D97-AF65-F5344CB8AC3E}">
        <p14:creationId xmlns:p14="http://schemas.microsoft.com/office/powerpoint/2010/main" val="285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02" y="0"/>
            <a:ext cx="1144725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81F00"/>
                </a:solidFill>
              </a:rPr>
              <a:t>Prevalence among pregnant women  in Lebanon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708223"/>
              </p:ext>
            </p:extLst>
          </p:nvPr>
        </p:nvGraphicFramePr>
        <p:xfrm>
          <a:off x="96599" y="1063013"/>
          <a:ext cx="11973463" cy="4462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2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0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06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Author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population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Sample size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Prevalence of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waterpipe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use in pregnancy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Passive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exposure to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waterpipe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81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85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Chaaya</a:t>
                      </a:r>
                      <a:r>
                        <a:rPr lang="en-US" sz="1400" baseline="0" dirty="0" smtClean="0"/>
                        <a:t> et al</a:t>
                      </a:r>
                      <a:r>
                        <a:rPr lang="en-US" sz="1400" dirty="0" smtClean="0"/>
                        <a:t> (2004)</a:t>
                      </a:r>
                    </a:p>
                    <a:p>
                      <a:r>
                        <a:rPr lang="en-US" sz="1400" dirty="0" smtClean="0"/>
                        <a:t>Lebanon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Pregnant women</a:t>
                      </a:r>
                      <a:r>
                        <a:rPr lang="en-US" sz="1400" baseline="0" dirty="0" smtClean="0"/>
                        <a:t> presenting for prenatal care in primary care units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23%</a:t>
                      </a:r>
                      <a:r>
                        <a:rPr lang="en-US" sz="1400" baseline="0" dirty="0" smtClean="0"/>
                        <a:t>   reported smoking</a:t>
                      </a:r>
                    </a:p>
                    <a:p>
                      <a:r>
                        <a:rPr lang="en-US" sz="1400" baseline="0" dirty="0" smtClean="0"/>
                        <a:t>17%   only cigarette</a:t>
                      </a:r>
                    </a:p>
                    <a:p>
                      <a:r>
                        <a:rPr lang="en-US" sz="1400" baseline="0" dirty="0" smtClean="0"/>
                        <a:t>4%     only </a:t>
                      </a:r>
                      <a:r>
                        <a:rPr lang="en-US" sz="1400" baseline="0" dirty="0" err="1" smtClean="0"/>
                        <a:t>waterpipe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1.5%  used both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25 %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13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Azab</a:t>
                      </a:r>
                      <a:r>
                        <a:rPr lang="en-US" sz="1400" dirty="0" smtClean="0"/>
                        <a:t> et al(2012)</a:t>
                      </a:r>
                    </a:p>
                    <a:p>
                      <a:r>
                        <a:rPr lang="en-US" sz="1400" dirty="0" smtClean="0"/>
                        <a:t>Jordan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Pregnant women in randomly selected  maternal clinic during pregnancy check-up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8.7% </a:t>
                      </a:r>
                      <a:r>
                        <a:rPr lang="en-US" sz="1400" dirty="0" err="1" smtClean="0"/>
                        <a:t>waterpipe</a:t>
                      </a:r>
                      <a:r>
                        <a:rPr lang="en-US" sz="1400" dirty="0" smtClean="0"/>
                        <a:t> smokers</a:t>
                      </a:r>
                      <a:r>
                        <a:rPr lang="en-US" sz="1400" baseline="0" dirty="0" smtClean="0"/>
                        <a:t> during pregnancy</a:t>
                      </a:r>
                    </a:p>
                    <a:p>
                      <a:r>
                        <a:rPr lang="en-US" sz="1400" baseline="0" dirty="0" smtClean="0"/>
                        <a:t>13% of </a:t>
                      </a:r>
                      <a:r>
                        <a:rPr lang="en-US" sz="1400" baseline="0" dirty="0" err="1" smtClean="0"/>
                        <a:t>waterpipe</a:t>
                      </a:r>
                      <a:r>
                        <a:rPr lang="en-US" sz="1400" baseline="0" dirty="0" smtClean="0"/>
                        <a:t> smokers were daily </a:t>
                      </a:r>
                    </a:p>
                    <a:p>
                      <a:r>
                        <a:rPr lang="en-US" sz="1400" baseline="0" dirty="0" smtClean="0"/>
                        <a:t>         smokers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-----------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233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Rachidi</a:t>
                      </a:r>
                      <a:r>
                        <a:rPr lang="en-US" sz="1400" dirty="0" smtClean="0"/>
                        <a:t> et al. 2013</a:t>
                      </a:r>
                    </a:p>
                    <a:p>
                      <a:r>
                        <a:rPr lang="en-US" sz="1400" dirty="0" smtClean="0"/>
                        <a:t>Lebanon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Women</a:t>
                      </a:r>
                      <a:r>
                        <a:rPr lang="en-US" sz="1400" baseline="0" dirty="0" smtClean="0"/>
                        <a:t> delivering in 5 university hospitals In Beirut in 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8.%</a:t>
                      </a:r>
                      <a:r>
                        <a:rPr lang="en-US" sz="1400" baseline="0" dirty="0" smtClean="0"/>
                        <a:t> of pregnant women were active </a:t>
                      </a:r>
                      <a:r>
                        <a:rPr lang="en-US" sz="1400" baseline="0" dirty="0" err="1" smtClean="0"/>
                        <a:t>waterpipe</a:t>
                      </a:r>
                      <a:r>
                        <a:rPr lang="en-US" sz="1400" baseline="0" dirty="0" smtClean="0"/>
                        <a:t> smokers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32%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Passive exposure to </a:t>
                      </a:r>
                      <a:r>
                        <a:rPr lang="en-US" sz="1400" baseline="0" dirty="0" err="1" smtClean="0"/>
                        <a:t>waterpipe</a:t>
                      </a:r>
                      <a:r>
                        <a:rPr lang="en-US" sz="1400" baseline="0" dirty="0" smtClean="0"/>
                        <a:t> and cigarette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678542"/>
            <a:ext cx="12070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81F00"/>
                </a:solidFill>
                <a:latin typeface="+mj-lt"/>
                <a:ea typeface="+mj-ea"/>
                <a:cs typeface="+mj-cs"/>
              </a:rPr>
              <a:t>Determinants: </a:t>
            </a:r>
          </a:p>
          <a:p>
            <a:r>
              <a:rPr lang="en-US" sz="1600" dirty="0" smtClean="0"/>
              <a:t>Low </a:t>
            </a:r>
            <a:r>
              <a:rPr lang="en-US" sz="1600" dirty="0"/>
              <a:t>SES and Older </a:t>
            </a:r>
            <a:r>
              <a:rPr lang="en-US" sz="1600" dirty="0" smtClean="0"/>
              <a:t>Age; </a:t>
            </a:r>
            <a:r>
              <a:rPr lang="en-US" sz="1600" u="sng" dirty="0" err="1" smtClean="0"/>
              <a:t>Azab</a:t>
            </a:r>
            <a:r>
              <a:rPr lang="en-US" sz="1600" u="sng" dirty="0" smtClean="0"/>
              <a:t> </a:t>
            </a:r>
            <a:r>
              <a:rPr lang="en-US" sz="1600" u="sng" dirty="0"/>
              <a:t>et al (2012)</a:t>
            </a:r>
            <a:r>
              <a:rPr lang="en-US" sz="1600" dirty="0"/>
              <a:t>: Lower income and older age were associated with </a:t>
            </a:r>
            <a:r>
              <a:rPr lang="en-US" sz="1600" dirty="0" err="1"/>
              <a:t>waterpipe</a:t>
            </a:r>
            <a:r>
              <a:rPr lang="en-US" sz="1600" dirty="0"/>
              <a:t> smoking during pregnancy.</a:t>
            </a:r>
          </a:p>
          <a:p>
            <a:r>
              <a:rPr lang="en-US" sz="1600" dirty="0"/>
              <a:t>Multiparas </a:t>
            </a:r>
            <a:r>
              <a:rPr lang="en-US" sz="1600" dirty="0" smtClean="0"/>
              <a:t>;</a:t>
            </a:r>
            <a:r>
              <a:rPr lang="en-US" sz="1600" u="sng" dirty="0" smtClean="0"/>
              <a:t>Tamim </a:t>
            </a:r>
            <a:r>
              <a:rPr lang="en-US" sz="1600" u="sng" dirty="0"/>
              <a:t>et al (2008)</a:t>
            </a:r>
            <a:r>
              <a:rPr lang="en-US" sz="1600" dirty="0"/>
              <a:t>: Multiparas were significantly more likely to smoke cigarettes and </a:t>
            </a:r>
            <a:r>
              <a:rPr lang="en-US" sz="1600" dirty="0" err="1" smtClean="0"/>
              <a:t>waterpipe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smtClean="0"/>
              <a:t>Smoking partner; </a:t>
            </a:r>
            <a:r>
              <a:rPr lang="en-US" sz="1600" u="sng" dirty="0" smtClean="0"/>
              <a:t>Yunis </a:t>
            </a:r>
            <a:r>
              <a:rPr lang="en-US" sz="1600" u="sng" dirty="0"/>
              <a:t>et al </a:t>
            </a:r>
            <a:r>
              <a:rPr lang="en-US" sz="1600" u="sng" dirty="0" smtClean="0"/>
              <a:t>2007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645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Examples of Interventions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34566" y="1825624"/>
            <a:ext cx="10919234" cy="453072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One pilot intervention for pregnant women</a:t>
            </a:r>
          </a:p>
          <a:p>
            <a:endParaRPr lang="en-US" altLang="en-US" dirty="0" smtClean="0"/>
          </a:p>
          <a:p>
            <a:r>
              <a:rPr lang="en-US" dirty="0"/>
              <a:t>A Randomized Controlled Trial of a Theory-Informed School-Based Intervention to Prevent </a:t>
            </a:r>
            <a:r>
              <a:rPr lang="en-US" dirty="0" err="1"/>
              <a:t>Waterpipe</a:t>
            </a:r>
            <a:r>
              <a:rPr lang="en-US" dirty="0"/>
              <a:t> Tobacco Smoking: Changes in Knowledge, Attitude, and Behaviors in 6th and 7th Graders in </a:t>
            </a:r>
            <a:r>
              <a:rPr lang="en-US" dirty="0" smtClean="0"/>
              <a:t>Lebanon: showed no effectiveness</a:t>
            </a:r>
            <a:endParaRPr lang="en-US" altLang="en-US" dirty="0"/>
          </a:p>
          <a:p>
            <a:r>
              <a:rPr lang="en-US" altLang="en-US" dirty="0" smtClean="0"/>
              <a:t>RCT for smoking cessation among </a:t>
            </a:r>
            <a:r>
              <a:rPr lang="en-US" altLang="en-US" dirty="0" err="1" smtClean="0"/>
              <a:t>waterpipe</a:t>
            </a:r>
            <a:r>
              <a:rPr lang="en-US" altLang="en-US" dirty="0" smtClean="0"/>
              <a:t> smokers at AUBMC : </a:t>
            </a:r>
            <a:r>
              <a:rPr lang="en-US" altLang="en-US" dirty="0" err="1" smtClean="0"/>
              <a:t>Challemges</a:t>
            </a:r>
            <a:r>
              <a:rPr lang="en-US" altLang="en-US" dirty="0" smtClean="0"/>
              <a:t> in recruiting </a:t>
            </a:r>
            <a:r>
              <a:rPr lang="en-US" altLang="en-US" dirty="0" err="1" smtClean="0"/>
              <a:t>waterpipe</a:t>
            </a:r>
            <a:r>
              <a:rPr lang="en-US" altLang="en-US" dirty="0" smtClean="0"/>
              <a:t> only smokers</a:t>
            </a:r>
            <a:endParaRPr lang="en-US" altLang="en-US" dirty="0"/>
          </a:p>
          <a:p>
            <a:r>
              <a:rPr lang="en-US" altLang="en-US" dirty="0"/>
              <a:t>Educational material and awareness campaigns have been done with no proper evaluation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546C5B-EA77-40E1-AC8F-01A3381566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760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45" y="579438"/>
            <a:ext cx="926627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008438" y="0"/>
            <a:ext cx="482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Prevention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D48885-388C-4F47-8077-8D4F079AC8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0659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114959"/>
            <a:ext cx="1198567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B81F00"/>
                </a:solidFill>
              </a:rPr>
              <a:t>Interventions: Pictorial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0522"/>
            <a:ext cx="12192000" cy="5417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/>
              <a:t>textual warnings have been applied since 2013 on cigarette and </a:t>
            </a:r>
            <a:r>
              <a:rPr lang="en-US" dirty="0" err="1"/>
              <a:t>waterpipe</a:t>
            </a:r>
            <a:r>
              <a:rPr lang="en-US" dirty="0"/>
              <a:t> so </a:t>
            </a:r>
            <a:r>
              <a:rPr lang="en-US" dirty="0" smtClean="0"/>
              <a:t>far</a:t>
            </a:r>
            <a:r>
              <a:rPr lang="en-US" dirty="0"/>
              <a:t> </a:t>
            </a:r>
            <a:r>
              <a:rPr lang="en-US" dirty="0" smtClean="0"/>
              <a:t>in Lebanon.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/>
              <a:t>textual and pictorial health warnings should occupy 40% of the overall area of any tobacco pack including </a:t>
            </a:r>
            <a:r>
              <a:rPr lang="en-US" dirty="0" err="1"/>
              <a:t>waterpipe</a:t>
            </a:r>
            <a:r>
              <a:rPr lang="en-US" dirty="0"/>
              <a:t>, with specific text for these </a:t>
            </a:r>
            <a:r>
              <a:rPr lang="en-US" dirty="0" smtClean="0"/>
              <a:t>warnings.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8" y="1440522"/>
            <a:ext cx="8372475" cy="2933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891" y="3424687"/>
            <a:ext cx="8807569" cy="215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78838" y="2510287"/>
            <a:ext cx="948905" cy="5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57321" y="6550223"/>
            <a:ext cx="4123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Book Antiqua" panose="02040602050305030304" pitchFamily="18" charset="0"/>
              </a:rPr>
              <a:t>WHO FCTC Secretariat’s Knowledge </a:t>
            </a:r>
            <a:r>
              <a:rPr lang="en-US" sz="14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Hub, 2018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15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31" y="197174"/>
            <a:ext cx="11300927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</a:rPr>
              <a:t>Turkey: A 65% decline in the prevalence of </a:t>
            </a:r>
            <a:r>
              <a:rPr lang="en-US" sz="4000" b="1" dirty="0" err="1">
                <a:solidFill>
                  <a:srgbClr val="B81F00"/>
                </a:solidFill>
              </a:rPr>
              <a:t>waterpipe</a:t>
            </a:r>
            <a:r>
              <a:rPr lang="en-US" sz="4000" b="1" dirty="0">
                <a:solidFill>
                  <a:srgbClr val="B81F00"/>
                </a:solidFill>
              </a:rPr>
              <a:t> tobacco smoking between 2009 and 2012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" y="1825624"/>
            <a:ext cx="12105736" cy="4833967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/>
              <a:t>health warnings concerning </a:t>
            </a:r>
            <a:r>
              <a:rPr lang="en-US" dirty="0" err="1"/>
              <a:t>waterpipe</a:t>
            </a:r>
            <a:r>
              <a:rPr lang="en-US" dirty="0"/>
              <a:t> to be placed on all </a:t>
            </a:r>
            <a:r>
              <a:rPr lang="en-US" dirty="0" err="1"/>
              <a:t>waterpipe</a:t>
            </a:r>
            <a:r>
              <a:rPr lang="en-US" dirty="0"/>
              <a:t> apparatuses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/>
              <a:t>N</a:t>
            </a:r>
            <a:r>
              <a:rPr lang="en-US" i="1" dirty="0" smtClean="0"/>
              <a:t>o </a:t>
            </a:r>
            <a:r>
              <a:rPr lang="en-US" i="1" dirty="0"/>
              <a:t>type of advertisement, </a:t>
            </a:r>
            <a:r>
              <a:rPr lang="en-US" i="1" dirty="0" smtClean="0"/>
              <a:t>or </a:t>
            </a:r>
            <a:r>
              <a:rPr lang="en-US" i="1" dirty="0"/>
              <a:t>any type of activity whatsoever that promotes or encourages the consumption of tobacco </a:t>
            </a:r>
            <a:r>
              <a:rPr lang="en-US" i="1" dirty="0" smtClean="0"/>
              <a:t>products”</a:t>
            </a:r>
          </a:p>
          <a:p>
            <a:r>
              <a:rPr lang="en-US" dirty="0" smtClean="0"/>
              <a:t>Implementing </a:t>
            </a:r>
            <a:r>
              <a:rPr lang="en-US" dirty="0"/>
              <a:t>campaigns to educate the public on health hazards of </a:t>
            </a:r>
            <a:r>
              <a:rPr lang="en-US" dirty="0" err="1"/>
              <a:t>waterpipe</a:t>
            </a:r>
            <a:r>
              <a:rPr lang="en-US" dirty="0"/>
              <a:t>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Preventing </a:t>
            </a:r>
            <a:r>
              <a:rPr lang="en-US" dirty="0"/>
              <a:t>access to </a:t>
            </a:r>
            <a:r>
              <a:rPr lang="en-US" dirty="0" err="1"/>
              <a:t>waterpipe</a:t>
            </a:r>
            <a:r>
              <a:rPr lang="en-US" dirty="0"/>
              <a:t> tobacco use by youths through </a:t>
            </a:r>
            <a:r>
              <a:rPr lang="en-US" dirty="0" smtClean="0"/>
              <a:t>legislation</a:t>
            </a:r>
          </a:p>
          <a:p>
            <a:r>
              <a:rPr lang="en-US" dirty="0" smtClean="0"/>
              <a:t>Mandating </a:t>
            </a:r>
            <a:r>
              <a:rPr lang="en-US" dirty="0"/>
              <a:t>the placement of health warning signs in the open areas where </a:t>
            </a:r>
            <a:r>
              <a:rPr lang="en-US" dirty="0" err="1"/>
              <a:t>waterpipe</a:t>
            </a:r>
            <a:r>
              <a:rPr lang="en-US" dirty="0"/>
              <a:t> tobacco is served and consumed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B81F00"/>
                </a:solidFill>
              </a:rPr>
              <a:t>Interventions: 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dirty="0"/>
              <a:t>% increase in </a:t>
            </a:r>
            <a:r>
              <a:rPr lang="en-US" dirty="0" err="1"/>
              <a:t>waterpipe</a:t>
            </a:r>
            <a:r>
              <a:rPr lang="en-US" dirty="0"/>
              <a:t> tobacco taxation would reduce </a:t>
            </a:r>
            <a:r>
              <a:rPr lang="en-US" dirty="0" err="1"/>
              <a:t>waterpipe</a:t>
            </a:r>
            <a:r>
              <a:rPr lang="en-US" dirty="0"/>
              <a:t> tobacco demand by 14.5</a:t>
            </a:r>
            <a:r>
              <a:rPr lang="en-US" dirty="0" smtClean="0"/>
              <a:t>%.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0473" y="6396335"/>
            <a:ext cx="45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(Mohammed </a:t>
            </a:r>
            <a:r>
              <a:rPr lang="en-US" sz="1200" dirty="0"/>
              <a:t>Jawad</a:t>
            </a:r>
            <a:r>
              <a:rPr lang="en-US" sz="1200" dirty="0" smtClean="0"/>
              <a:t>, </a:t>
            </a:r>
            <a:r>
              <a:rPr lang="en-US" sz="1200" dirty="0" err="1"/>
              <a:t>Sena</a:t>
            </a:r>
            <a:r>
              <a:rPr lang="en-US" sz="1200" dirty="0"/>
              <a:t> Jawad</a:t>
            </a:r>
            <a:r>
              <a:rPr lang="en-US" sz="1200" dirty="0" smtClean="0"/>
              <a:t>, </a:t>
            </a:r>
            <a:r>
              <a:rPr lang="en-US" sz="1200" dirty="0" err="1"/>
              <a:t>Reem</a:t>
            </a:r>
            <a:r>
              <a:rPr lang="en-US" sz="1200" dirty="0"/>
              <a:t> K. </a:t>
            </a:r>
            <a:r>
              <a:rPr lang="en-US" sz="1200" dirty="0" err="1"/>
              <a:t>Waziry</a:t>
            </a:r>
            <a:r>
              <a:rPr lang="en-US" sz="1200" dirty="0" smtClean="0"/>
              <a:t>,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Rami </a:t>
            </a:r>
            <a:r>
              <a:rPr lang="en-US" sz="1200" dirty="0"/>
              <a:t>A. </a:t>
            </a:r>
            <a:r>
              <a:rPr lang="en-US" sz="1200" dirty="0" err="1"/>
              <a:t>Ballout</a:t>
            </a:r>
            <a:r>
              <a:rPr lang="en-US" sz="1200" dirty="0" smtClean="0"/>
              <a:t>,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err="1"/>
              <a:t>Elie</a:t>
            </a:r>
            <a:r>
              <a:rPr lang="en-US" sz="1200" dirty="0"/>
              <a:t> A. </a:t>
            </a:r>
            <a:r>
              <a:rPr lang="en-US" sz="1200" dirty="0" err="1" smtClean="0"/>
              <a:t>Akl</a:t>
            </a:r>
            <a:r>
              <a:rPr lang="en-US" sz="1200" dirty="0" smtClean="0"/>
              <a:t>, 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81F00"/>
                </a:solidFill>
              </a:rPr>
              <a:t>Why is it difficult to confront water pipe use?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594716"/>
            <a:ext cx="11210590" cy="4351338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often happens in homes,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way </a:t>
            </a:r>
            <a:r>
              <a:rPr lang="en-US" dirty="0"/>
              <a:t>from where traditional social pressures and policy </a:t>
            </a:r>
            <a:r>
              <a:rPr lang="en-US" dirty="0" smtClean="0"/>
              <a:t>interventions.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2728" y="6456218"/>
            <a:ext cx="1505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Tobacco Atlas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55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1064"/>
          </a:xfrm>
        </p:spPr>
        <p:txBody>
          <a:bodyPr/>
          <a:lstStyle/>
          <a:p>
            <a:r>
              <a:rPr lang="en-US" dirty="0" err="1" smtClean="0"/>
              <a:t>Waterpipe</a:t>
            </a:r>
            <a:r>
              <a:rPr lang="en-US" dirty="0" smtClean="0"/>
              <a:t> smoking is a public health problem of large magnitude</a:t>
            </a:r>
          </a:p>
          <a:p>
            <a:endParaRPr lang="en-US" dirty="0"/>
          </a:p>
          <a:p>
            <a:r>
              <a:rPr lang="en-US" dirty="0" smtClean="0"/>
              <a:t>Data on behaviors and determinants are available and contextualized</a:t>
            </a:r>
          </a:p>
          <a:p>
            <a:endParaRPr lang="en-US" dirty="0"/>
          </a:p>
          <a:p>
            <a:r>
              <a:rPr lang="en-US" dirty="0" smtClean="0"/>
              <a:t>Need to plan contextualized interventions that should support a strong </a:t>
            </a:r>
            <a:r>
              <a:rPr lang="en-US" dirty="0" err="1" smtClean="0"/>
              <a:t>waterpipe</a:t>
            </a:r>
            <a:r>
              <a:rPr lang="en-US" dirty="0" smtClean="0"/>
              <a:t> tobacco control law  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40729" y="4952246"/>
            <a:ext cx="3693814" cy="1068309"/>
          </a:xfrm>
          <a:prstGeom prst="roundRect">
            <a:avLst/>
          </a:prstGeom>
          <a:solidFill>
            <a:srgbClr val="B81F00"/>
          </a:solidFill>
          <a:ln>
            <a:solidFill>
              <a:srgbClr val="B430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/>
              <a:t>Thank you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6896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endParaRPr lang="en-US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B81F00"/>
                </a:solidFill>
                <a:latin typeface="+mj-lt"/>
                <a:ea typeface="+mj-ea"/>
                <a:cs typeface="+mj-cs"/>
              </a:rPr>
              <a:t>Objectives of this webinar: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 smtClean="0"/>
              <a:t> Review </a:t>
            </a:r>
            <a:r>
              <a:rPr lang="en-US" dirty="0"/>
              <a:t>current WTS trends in the EMR </a:t>
            </a:r>
            <a:r>
              <a:rPr lang="en-US" dirty="0" smtClean="0"/>
              <a:t>region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 smtClean="0"/>
              <a:t>Describe current WTS status </a:t>
            </a:r>
            <a:r>
              <a:rPr lang="en-US" dirty="0"/>
              <a:t>in Lebanon</a:t>
            </a:r>
            <a:endParaRPr lang="en-US" dirty="0" smtClean="0"/>
          </a:p>
          <a:p>
            <a:pPr lvl="3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Introduction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/>
              <a:t>Present and past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/>
              <a:t>Factors behind its increased usage and spread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200" dirty="0" smtClean="0"/>
              <a:t>Myths/Misconception</a:t>
            </a:r>
            <a:endParaRPr lang="en-US" alt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 smtClean="0"/>
              <a:t>Health effects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Global estimates and comparing EMR with other regions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Current WTS Trends in the EMR Region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Current WTS status in Lebanon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Prevalence and trends in different populations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B81F00"/>
                </a:solidFill>
              </a:rPr>
              <a:t>BEFORE</a:t>
            </a:r>
          </a:p>
        </p:txBody>
      </p:sp>
      <p:pic>
        <p:nvPicPr>
          <p:cNvPr id="4099" name="Picture 5" descr="http://t2.gstatic.com/images?q=tbn:ANd9GcSNEn9lxCX_aEGPgArQcl8wcznwooLMWNAxLgM1Bp4adI68fn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38538"/>
            <a:ext cx="255587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http://t0.gstatic.com/images?q=tbn:ANd9GcRzSojVGcWb8X-7TeJ-DqsGBz23FmA_qlgNYK4gixe4qzIop-C3mw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54314"/>
            <a:ext cx="3503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http://t1.gstatic.com/images?q=tbn:ANd9GcT6cYz4XpI6zR-G_NQj9Crw7nuYZu5FepZobGqbA9COnKxPdW0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836614"/>
            <a:ext cx="37449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DAC6C-5459-4DC3-978E-434C609FF1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082744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9184" y="72428"/>
            <a:ext cx="8947604" cy="7292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B81F00"/>
                </a:solidFill>
              </a:rPr>
              <a:t>NOW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b="1" dirty="0">
                <a:solidFill>
                  <a:srgbClr val="B81F00"/>
                </a:solidFill>
              </a:rPr>
              <a:t>A picture is worth a thousand words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421163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http://t1.gstatic.com/images?q=tbn:ANd9GcSUGWaVw44LKScOP8AL5Uxd9MTBb-qFYYAN6EDbp0Xv3uBmb5H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1" y="0"/>
            <a:ext cx="29003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http://t1.gstatic.com/images?q=tbn:ANd9GcR6_0EYGC9ANuRgkve87O5cLGDHICMJJxElk_a_MSHCNTiaZtKcrsH6EfRT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670301"/>
            <a:ext cx="39243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://www.internationalcopd.org/newsletters/archive/vol1iss2/sy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908050"/>
            <a:ext cx="3960813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E373C7-E725-4C04-AC79-6713859E30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832780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701" y="3684979"/>
            <a:ext cx="8293818" cy="393470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633" y="-241495"/>
            <a:ext cx="121920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B81F00"/>
                </a:solidFill>
              </a:rPr>
              <a:t>Factors behind its increased usage and spread</a:t>
            </a:r>
            <a:endParaRPr lang="en-US" b="1" dirty="0">
              <a:solidFill>
                <a:srgbClr val="B81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7112" y="2669635"/>
            <a:ext cx="55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ocialization, relaxation, and entertainment"/>
          <p:cNvSpPr txBox="1"/>
          <p:nvPr/>
        </p:nvSpPr>
        <p:spPr>
          <a:xfrm>
            <a:off x="557784" y="1527584"/>
            <a:ext cx="532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Socialization, relaxation, and entertainment</a:t>
            </a:r>
            <a:endParaRPr lang="en-US" sz="1200" dirty="0"/>
          </a:p>
          <a:p>
            <a:endParaRPr lang="en-US" dirty="0"/>
          </a:p>
        </p:txBody>
      </p:sp>
      <p:sp>
        <p:nvSpPr>
          <p:cNvPr id="11" name="Marketing"/>
          <p:cNvSpPr txBox="1"/>
          <p:nvPr/>
        </p:nvSpPr>
        <p:spPr>
          <a:xfrm>
            <a:off x="557784" y="2455649"/>
            <a:ext cx="532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Marketing</a:t>
            </a:r>
            <a:endParaRPr lang="en-US" sz="1200" dirty="0"/>
          </a:p>
          <a:p>
            <a:endParaRPr lang="en-US" dirty="0"/>
          </a:p>
        </p:txBody>
      </p:sp>
      <p:sp>
        <p:nvSpPr>
          <p:cNvPr id="12" name="The recent mass production of the flavored tobacco named ‘maasselTextBox 11"/>
          <p:cNvSpPr txBox="1"/>
          <p:nvPr/>
        </p:nvSpPr>
        <p:spPr>
          <a:xfrm>
            <a:off x="557783" y="3383713"/>
            <a:ext cx="683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The </a:t>
            </a:r>
            <a:r>
              <a:rPr lang="en-US" dirty="0"/>
              <a:t>recent mass production of the flavored tobacco named ‘</a:t>
            </a:r>
            <a:r>
              <a:rPr lang="en-US" i="1" dirty="0" err="1"/>
              <a:t>maassel</a:t>
            </a:r>
            <a:endParaRPr lang="en-US" dirty="0"/>
          </a:p>
          <a:p>
            <a:endParaRPr lang="en-US" dirty="0"/>
          </a:p>
        </p:txBody>
      </p:sp>
      <p:sp>
        <p:nvSpPr>
          <p:cNvPr id="13" name="Availability ( at home, delivery services…)"/>
          <p:cNvSpPr txBox="1"/>
          <p:nvPr/>
        </p:nvSpPr>
        <p:spPr>
          <a:xfrm>
            <a:off x="557784" y="5512107"/>
            <a:ext cx="6838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Availability </a:t>
            </a:r>
            <a:r>
              <a:rPr lang="en-GB" dirty="0"/>
              <a:t>( at </a:t>
            </a:r>
            <a:r>
              <a:rPr lang="en-GB" dirty="0" smtClean="0"/>
              <a:t>home and delivery </a:t>
            </a:r>
            <a:r>
              <a:rPr lang="en-GB" dirty="0"/>
              <a:t>services…)</a:t>
            </a:r>
          </a:p>
          <a:p>
            <a:r>
              <a:rPr lang="en-GB" dirty="0" smtClean="0"/>
              <a:t>    Affordability</a:t>
            </a:r>
          </a:p>
          <a:p>
            <a:r>
              <a:rPr lang="en-GB" dirty="0" smtClean="0"/>
              <a:t>    A</a:t>
            </a:r>
            <a:r>
              <a:rPr lang="en-US" dirty="0" err="1" smtClean="0"/>
              <a:t>cceptability</a:t>
            </a:r>
            <a:r>
              <a:rPr lang="en-US" dirty="0" smtClean="0"/>
              <a:t> (among women and youth)</a:t>
            </a:r>
            <a:endParaRPr lang="en-US" dirty="0"/>
          </a:p>
        </p:txBody>
      </p:sp>
      <p:sp>
        <p:nvSpPr>
          <p:cNvPr id="14" name="The lack of a policy framework regarding the waterpipe"/>
          <p:cNvSpPr txBox="1"/>
          <p:nvPr/>
        </p:nvSpPr>
        <p:spPr>
          <a:xfrm>
            <a:off x="557783" y="4520397"/>
            <a:ext cx="676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The </a:t>
            </a:r>
            <a:r>
              <a:rPr lang="en-GB" dirty="0"/>
              <a:t>lack of a policy framework regarding the </a:t>
            </a:r>
            <a:r>
              <a:rPr lang="en-GB" dirty="0" err="1"/>
              <a:t>waterpipe</a:t>
            </a:r>
            <a:endParaRPr lang="en-GB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48" y="1219949"/>
            <a:ext cx="3322904" cy="1818385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23" y="3476530"/>
            <a:ext cx="3944207" cy="2958907"/>
          </a:xfrm>
          <a:prstGeom prst="rect">
            <a:avLst/>
          </a:prstGeom>
        </p:spPr>
      </p:pic>
      <p:pic>
        <p:nvPicPr>
          <p:cNvPr id="1026" name="Picture 2" descr="Image result for advertisement and nargh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03" y="1172080"/>
            <a:ext cx="2469948" cy="18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livery and nargh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09" y="5166728"/>
            <a:ext cx="2643722" cy="14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7393"/>
            <a:ext cx="12192000" cy="944563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B81F00"/>
                </a:solidFill>
              </a:rPr>
              <a:t>Myths/Misconception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92" y="1556239"/>
            <a:ext cx="12107008" cy="5105400"/>
          </a:xfrm>
        </p:spPr>
        <p:txBody>
          <a:bodyPr/>
          <a:lstStyle/>
          <a:p>
            <a:pPr>
              <a:buFont typeface="Calibri" panose="020F0502020204030204" pitchFamily="34" charset="0"/>
              <a:buChar char="x"/>
            </a:pP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</a:rPr>
              <a:t>Myth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altLang="en-US" sz="2000" dirty="0" smtClean="0"/>
              <a:t>“The perceived less harm”: </a:t>
            </a:r>
            <a:r>
              <a:rPr lang="en-US" altLang="en-US" sz="2000" dirty="0" err="1" smtClean="0"/>
              <a:t>Narghileh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is less dangerous than cigarette smoking because the nicotine content is lower</a:t>
            </a:r>
          </a:p>
          <a:p>
            <a:pPr>
              <a:buNone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x"/>
            </a:pPr>
            <a:r>
              <a:rPr lang="en-US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Myth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altLang="en-US" sz="2000" b="1" dirty="0" smtClean="0"/>
              <a:t>“</a:t>
            </a:r>
            <a:r>
              <a:rPr lang="en-US" sz="2000" dirty="0"/>
              <a:t>The water cooling </a:t>
            </a:r>
            <a:r>
              <a:rPr lang="en-US" sz="2000" dirty="0" smtClean="0"/>
              <a:t>effect”: </a:t>
            </a:r>
            <a:r>
              <a:rPr lang="en-US" altLang="en-US" sz="2000" dirty="0" smtClean="0"/>
              <a:t>Tobacco </a:t>
            </a:r>
            <a:r>
              <a:rPr lang="en-US" altLang="en-US" sz="2000" dirty="0"/>
              <a:t>toxins are filtered out by the water in the pipe</a:t>
            </a:r>
          </a:p>
          <a:p>
            <a:pPr>
              <a:buFontTx/>
              <a:buNone/>
            </a:pPr>
            <a:endParaRPr lang="en-US" altLang="en-US" sz="2000" dirty="0" smtClean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 typeface="Calibri" panose="020F0502020204030204" pitchFamily="34" charset="0"/>
              <a:buChar char="x"/>
            </a:pPr>
            <a:r>
              <a:rPr lang="en-US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Myth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Fruits added to the tobacco makes </a:t>
            </a:r>
            <a:r>
              <a:rPr lang="en-US" altLang="en-US" sz="2000" dirty="0" err="1"/>
              <a:t>Narghileh</a:t>
            </a:r>
            <a:r>
              <a:rPr lang="en-US" altLang="en-US" sz="2000" dirty="0"/>
              <a:t> a healthy choice</a:t>
            </a: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438400" y="65532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252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42578"/>
              </p:ext>
            </p:extLst>
          </p:nvPr>
        </p:nvGraphicFramePr>
        <p:xfrm>
          <a:off x="4372" y="0"/>
          <a:ext cx="12187628" cy="620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96939" y="6568575"/>
            <a:ext cx="169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hlinkClick r:id="rId4"/>
              </a:rPr>
              <a:t>(Alan </a:t>
            </a:r>
            <a:r>
              <a:rPr lang="en-US" sz="1100" dirty="0" err="1" smtClean="0">
                <a:hlinkClick r:id="rId4"/>
              </a:rPr>
              <a:t>Shihadeh</a:t>
            </a:r>
            <a:r>
              <a:rPr lang="en-US" sz="1100" dirty="0" smtClean="0"/>
              <a:t>, 2009)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23054" y="6310684"/>
            <a:ext cx="681445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evidence of toxins,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expected that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WTS affects health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1852</Words>
  <Application>Microsoft Office PowerPoint</Application>
  <PresentationFormat>Widescreen</PresentationFormat>
  <Paragraphs>334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Arial Black</vt:lpstr>
      <vt:lpstr>Arial Narrow</vt:lpstr>
      <vt:lpstr>Book Antiqua</vt:lpstr>
      <vt:lpstr>Brush Script MT</vt:lpstr>
      <vt:lpstr>Calibri</vt:lpstr>
      <vt:lpstr>Calibri Light</vt:lpstr>
      <vt:lpstr>Segoe UI Symbol</vt:lpstr>
      <vt:lpstr>Times New Roman</vt:lpstr>
      <vt:lpstr>TimesNewRomanPS-BoldMT</vt:lpstr>
      <vt:lpstr>Wingdings</vt:lpstr>
      <vt:lpstr>Office Theme</vt:lpstr>
      <vt:lpstr>1_Office Theme</vt:lpstr>
      <vt:lpstr> Webinar#4 The EMRO Region &amp; WTS: Highlights on Lebanon &amp; WTS     Date/Time: February 26 at 3:00 P.M Beirut Time (GMT+2) Dr. Monique Chaaya; Professor and Chair of the Department of Epidemiology &amp; Population Health at AUB </vt:lpstr>
      <vt:lpstr>PowerPoint Presentation</vt:lpstr>
      <vt:lpstr>The EMRO Region &amp; Waterpipe Tobacco Smoking (WTS): Highlights on Lebanon &amp; WTS</vt:lpstr>
      <vt:lpstr>PowerPoint Presentation</vt:lpstr>
      <vt:lpstr>BEFORE</vt:lpstr>
      <vt:lpstr>NOW A picture is worth a thousand words </vt:lpstr>
      <vt:lpstr>Factors behind its increased usage and spread</vt:lpstr>
      <vt:lpstr>Myths/Misconception</vt:lpstr>
      <vt:lpstr>PowerPoint Presentation</vt:lpstr>
      <vt:lpstr>However, </vt:lpstr>
      <vt:lpstr>Health Effects</vt:lpstr>
      <vt:lpstr>A global epidemic among young people</vt:lpstr>
      <vt:lpstr>PowerPoint Presentation</vt:lpstr>
      <vt:lpstr>PowerPoint Presentation</vt:lpstr>
      <vt:lpstr>Global Prevalence Estimates Africa, Americas, Eastern Mediterranean, Europe, South East Asia, Western Pacific</vt:lpstr>
      <vt:lpstr>PowerPoint Presentation</vt:lpstr>
      <vt:lpstr>Trends in Jordan and Florida</vt:lpstr>
      <vt:lpstr>Café and restaurant culture(Hookah lounge or bar)</vt:lpstr>
      <vt:lpstr>Eastern Mediterranean Region</vt:lpstr>
      <vt:lpstr>Current Water pipe prevalence among youth aged 13 to 15 years </vt:lpstr>
      <vt:lpstr>Prevalence of Water pipe Versus Cigarettes among youth aged 13 to 15 years. </vt:lpstr>
      <vt:lpstr> Proportion of All Tobacco Users that used Water Pipe by Sex, 2011  https://www-tandfonline-com.ezproxy.aub.edu.lb/doi/pdf/10.1080/03630242.2012.753978?needAccess=true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Tobaccoatlas.org</vt:lpstr>
      <vt:lpstr>   Lebanon and Water pipe Smoking </vt:lpstr>
      <vt:lpstr>Trends among youth aged 13-15( GYTS) in Lebanon</vt:lpstr>
      <vt:lpstr>Significant correlates of current WTS among youth: </vt:lpstr>
      <vt:lpstr>Cigarette and waterpipe smoking associated knowledge and behaviour among medical students in Lebanon</vt:lpstr>
      <vt:lpstr> </vt:lpstr>
      <vt:lpstr>Adults (parents)</vt:lpstr>
      <vt:lpstr>LEBANESE FEMALES AGED 18–65 YEARS AND WTS</vt:lpstr>
      <vt:lpstr>Prevalence among pregnant women  in Lebanon</vt:lpstr>
      <vt:lpstr>Examples of Interventions</vt:lpstr>
      <vt:lpstr>PowerPoint Presentation</vt:lpstr>
      <vt:lpstr>Interventions: Pictorial Warnings</vt:lpstr>
      <vt:lpstr>Turkey: A 65% decline in the prevalence of waterpipe tobacco smoking between 2009 and 2012 </vt:lpstr>
      <vt:lpstr>Interventions: Taxation</vt:lpstr>
      <vt:lpstr>Why is it difficult to confront water pipe use? </vt:lpstr>
      <vt:lpstr>Concluding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WATERPIPE TOBACCO SMOKING (WTS) : A HIGH BURDEN IN THE EMR REGION AND LEBANON</dc:title>
  <dc:creator>karen kawkab</dc:creator>
  <cp:lastModifiedBy>Global Evidence Synthesis Initiative</cp:lastModifiedBy>
  <cp:revision>197</cp:revision>
  <dcterms:created xsi:type="dcterms:W3CDTF">2019-01-29T13:08:25Z</dcterms:created>
  <dcterms:modified xsi:type="dcterms:W3CDTF">2019-02-26T13:56:02Z</dcterms:modified>
</cp:coreProperties>
</file>