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6.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7.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8.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13.xml" ContentType="application/vnd.openxmlformats-officedocument.presentationml.notesSlide+xml"/>
  <Override PartName="/ppt/charts/chart10.xml" ContentType="application/vnd.openxmlformats-officedocument.drawingml.chart+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11.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12.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64" r:id="rId1"/>
  </p:sldMasterIdLst>
  <p:notesMasterIdLst>
    <p:notesMasterId r:id="rId28"/>
  </p:notesMasterIdLst>
  <p:handoutMasterIdLst>
    <p:handoutMasterId r:id="rId29"/>
  </p:handoutMasterIdLst>
  <p:sldIdLst>
    <p:sldId id="256" r:id="rId2"/>
    <p:sldId id="321" r:id="rId3"/>
    <p:sldId id="300" r:id="rId4"/>
    <p:sldId id="305" r:id="rId5"/>
    <p:sldId id="301" r:id="rId6"/>
    <p:sldId id="302" r:id="rId7"/>
    <p:sldId id="303" r:id="rId8"/>
    <p:sldId id="304" r:id="rId9"/>
    <p:sldId id="322" r:id="rId10"/>
    <p:sldId id="323" r:id="rId11"/>
    <p:sldId id="320" r:id="rId12"/>
    <p:sldId id="306" r:id="rId13"/>
    <p:sldId id="307" r:id="rId14"/>
    <p:sldId id="308" r:id="rId15"/>
    <p:sldId id="309" r:id="rId16"/>
    <p:sldId id="310" r:id="rId17"/>
    <p:sldId id="312" r:id="rId18"/>
    <p:sldId id="325" r:id="rId19"/>
    <p:sldId id="324" r:id="rId20"/>
    <p:sldId id="313" r:id="rId21"/>
    <p:sldId id="314" r:id="rId22"/>
    <p:sldId id="315" r:id="rId23"/>
    <p:sldId id="316" r:id="rId24"/>
    <p:sldId id="317" r:id="rId25"/>
    <p:sldId id="318" r:id="rId26"/>
    <p:sldId id="319" r:id="rId27"/>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099" autoAdjust="0"/>
  </p:normalViewPr>
  <p:slideViewPr>
    <p:cSldViewPr>
      <p:cViewPr varScale="1">
        <p:scale>
          <a:sx n="59" d="100"/>
          <a:sy n="59" d="100"/>
        </p:scale>
        <p:origin x="1500" y="5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830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oleObject" Target="file:///C:\Users\Rijo\Documents\Dropbox\Work\Noida%20Smokeless\Data.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1" Type="http://schemas.openxmlformats.org/officeDocument/2006/relationships/oleObject" Target="file:///C:\Users\Rijo\Documents\Work\Consulting\NICPR\SLT%20Meeting%20-%20New%20Delhi%20Aug%202017\2017-report-table-9-3.xlsx" TargetMode="External"/></Relationships>
</file>

<file path=ppt/charts/_rels/chart11.xml.rels><?xml version="1.0" encoding="UTF-8" standalone="yes"?>
<Relationships xmlns="http://schemas.openxmlformats.org/package/2006/relationships"><Relationship Id="rId3" Type="http://schemas.openxmlformats.org/officeDocument/2006/relationships/oleObject" Target="file:///C:\Users\Rijo\Documents\Dropbox\Work\NICPR\Webinar\Data.xlsx" TargetMode="External"/><Relationship Id="rId2" Type="http://schemas.microsoft.com/office/2011/relationships/chartColorStyle" Target="colors10.xml"/><Relationship Id="rId1" Type="http://schemas.microsoft.com/office/2011/relationships/chartStyle" Target="style10.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Rijo\Documents\Dropbox\Work\Noida%20Smokeless\Data.xlsx" TargetMode="External"/><Relationship Id="rId2" Type="http://schemas.microsoft.com/office/2011/relationships/chartColorStyle" Target="colors11.xml"/><Relationship Id="rId1" Type="http://schemas.microsoft.com/office/2011/relationships/chartStyle" Target="style11.xml"/></Relationships>
</file>

<file path=ppt/charts/_rels/chart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Rijo\Documents\Dropbox\Work\Noida%20Smokeless\Data.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Rijo\Documents\Dropbox\Work\Noida%20Smokeless\Data.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Rijo\Documents\Dropbox\Work\NICPR\Webinar\Data.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Rijo\Documents\Dropbox\Work\NICPR\Webinar\Data.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Rijo\Documents\Dropbox\Work\NICPR\Webinar\Data.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Rijo\Documents\Dropbox\Work\NICPR\Webinar\Data.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Rijo\Documents\Dropbox\Work\Noida%20Smokeless\Data.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1"/>
          <c:order val="1"/>
          <c:tx>
            <c:strRef>
              <c:f>Sheet5!$C$13</c:f>
              <c:strCache>
                <c:ptCount val="1"/>
                <c:pt idx="0">
                  <c:v>Number of SLT Users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Sheet5!$A$14:$A$21</c:f>
              <c:strCache>
                <c:ptCount val="8"/>
                <c:pt idx="0">
                  <c:v>South-East Asia</c:v>
                </c:pt>
                <c:pt idx="1">
                  <c:v>Eastern Mediterranean</c:v>
                </c:pt>
                <c:pt idx="2">
                  <c:v>African</c:v>
                </c:pt>
                <c:pt idx="3">
                  <c:v>High-income (OECD)</c:v>
                </c:pt>
                <c:pt idx="4">
                  <c:v>European</c:v>
                </c:pt>
                <c:pt idx="5">
                  <c:v>Western Pacific</c:v>
                </c:pt>
                <c:pt idx="6">
                  <c:v>Americas</c:v>
                </c:pt>
                <c:pt idx="7">
                  <c:v>Global</c:v>
                </c:pt>
              </c:strCache>
            </c:strRef>
          </c:cat>
          <c:val>
            <c:numRef>
              <c:f>Sheet5!$C$14:$C$21</c:f>
              <c:numCache>
                <c:formatCode>General</c:formatCode>
                <c:ptCount val="8"/>
                <c:pt idx="0">
                  <c:v>296.89999999999998</c:v>
                </c:pt>
                <c:pt idx="1">
                  <c:v>11.8</c:v>
                </c:pt>
                <c:pt idx="2">
                  <c:v>13.4</c:v>
                </c:pt>
                <c:pt idx="3">
                  <c:v>9.1999999999999993</c:v>
                </c:pt>
                <c:pt idx="4">
                  <c:v>3.6</c:v>
                </c:pt>
                <c:pt idx="5">
                  <c:v>9.1999999999999993</c:v>
                </c:pt>
                <c:pt idx="6">
                  <c:v>1.8</c:v>
                </c:pt>
                <c:pt idx="7">
                  <c:v>346</c:v>
                </c:pt>
              </c:numCache>
            </c:numRef>
          </c:val>
        </c:ser>
        <c:dLbls>
          <c:showLegendKey val="0"/>
          <c:showVal val="0"/>
          <c:showCatName val="0"/>
          <c:showSerName val="0"/>
          <c:showPercent val="0"/>
          <c:showBubbleSize val="0"/>
        </c:dLbls>
        <c:gapWidth val="269"/>
        <c:overlap val="-27"/>
        <c:axId val="15683104"/>
        <c:axId val="15683648"/>
      </c:barChart>
      <c:lineChart>
        <c:grouping val="standard"/>
        <c:varyColors val="0"/>
        <c:ser>
          <c:idx val="0"/>
          <c:order val="0"/>
          <c:tx>
            <c:strRef>
              <c:f>Sheet5!$B$13</c:f>
              <c:strCache>
                <c:ptCount val="1"/>
                <c:pt idx="0">
                  <c:v>Prevalence</c:v>
                </c:pt>
              </c:strCache>
            </c:strRef>
          </c:tx>
          <c:spPr>
            <a:ln w="38100" cap="rnd">
              <a:solidFill>
                <a:schemeClr val="accent1"/>
              </a:solidFill>
              <a:round/>
            </a:ln>
            <a:effectLst/>
          </c:spPr>
          <c:marker>
            <c:symbol val="none"/>
          </c:marker>
          <c:dLbls>
            <c:dLbl>
              <c:idx val="0"/>
              <c:layout>
                <c:manualLayout>
                  <c:x val="-3.266372861143043E-2"/>
                  <c:y val="-4.008203245571567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7"/>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Sheet5!$A$14:$A$21</c:f>
              <c:strCache>
                <c:ptCount val="8"/>
                <c:pt idx="0">
                  <c:v>South-East Asia</c:v>
                </c:pt>
                <c:pt idx="1">
                  <c:v>Eastern Mediterranean</c:v>
                </c:pt>
                <c:pt idx="2">
                  <c:v>African</c:v>
                </c:pt>
                <c:pt idx="3">
                  <c:v>High-income (OECD)</c:v>
                </c:pt>
                <c:pt idx="4">
                  <c:v>European</c:v>
                </c:pt>
                <c:pt idx="5">
                  <c:v>Western Pacific</c:v>
                </c:pt>
                <c:pt idx="6">
                  <c:v>Americas</c:v>
                </c:pt>
                <c:pt idx="7">
                  <c:v>Global</c:v>
                </c:pt>
              </c:strCache>
            </c:strRef>
          </c:cat>
          <c:val>
            <c:numRef>
              <c:f>Sheet5!$B$14:$B$21</c:f>
              <c:numCache>
                <c:formatCode>0.0%</c:formatCode>
                <c:ptCount val="8"/>
                <c:pt idx="0">
                  <c:v>0.22</c:v>
                </c:pt>
                <c:pt idx="1">
                  <c:v>2.8999999999999998E-2</c:v>
                </c:pt>
                <c:pt idx="2">
                  <c:v>2.4E-2</c:v>
                </c:pt>
                <c:pt idx="3">
                  <c:v>1.2E-2</c:v>
                </c:pt>
                <c:pt idx="4">
                  <c:v>0.01</c:v>
                </c:pt>
                <c:pt idx="5">
                  <c:v>6.9999999999999993E-3</c:v>
                </c:pt>
                <c:pt idx="6">
                  <c:v>4.0000000000000001E-3</c:v>
                </c:pt>
                <c:pt idx="7">
                  <c:v>6.5000000000000002E-2</c:v>
                </c:pt>
              </c:numCache>
            </c:numRef>
          </c:val>
          <c:smooth val="0"/>
        </c:ser>
        <c:dLbls>
          <c:showLegendKey val="0"/>
          <c:showVal val="0"/>
          <c:showCatName val="0"/>
          <c:showSerName val="0"/>
          <c:showPercent val="0"/>
          <c:showBubbleSize val="0"/>
        </c:dLbls>
        <c:marker val="1"/>
        <c:smooth val="0"/>
        <c:axId val="15669504"/>
        <c:axId val="15679296"/>
      </c:lineChart>
      <c:catAx>
        <c:axId val="15683104"/>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cap="none" spc="0" normalizeH="0" baseline="0">
                <a:solidFill>
                  <a:schemeClr val="tx1">
                    <a:lumMod val="65000"/>
                    <a:lumOff val="35000"/>
                  </a:schemeClr>
                </a:solidFill>
                <a:latin typeface="+mn-lt"/>
                <a:ea typeface="+mn-ea"/>
                <a:cs typeface="+mn-cs"/>
              </a:defRPr>
            </a:pPr>
            <a:endParaRPr lang="en-US"/>
          </a:p>
        </c:txPr>
        <c:crossAx val="15683648"/>
        <c:crosses val="autoZero"/>
        <c:auto val="1"/>
        <c:lblAlgn val="ctr"/>
        <c:lblOffset val="100"/>
        <c:noMultiLvlLbl val="0"/>
      </c:catAx>
      <c:valAx>
        <c:axId val="15683648"/>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5400000" spcFirstLastPara="1" vertOverflow="ellipsis" vert="horz" wrap="square" anchor="ctr" anchorCtr="1"/>
              <a:lstStyle/>
              <a:p>
                <a:pPr>
                  <a:defRPr sz="1800" b="0" i="0" u="none" strike="noStrike" kern="1200" cap="all" baseline="0">
                    <a:solidFill>
                      <a:schemeClr val="tx1">
                        <a:lumMod val="65000"/>
                        <a:lumOff val="35000"/>
                      </a:schemeClr>
                    </a:solidFill>
                    <a:latin typeface="+mn-lt"/>
                    <a:ea typeface="+mn-ea"/>
                    <a:cs typeface="+mn-cs"/>
                  </a:defRPr>
                </a:pPr>
                <a:r>
                  <a:rPr lang="en-IN"/>
                  <a:t>in million</a:t>
                </a:r>
              </a:p>
            </c:rich>
          </c:tx>
          <c:layout/>
          <c:overlay val="0"/>
          <c:spPr>
            <a:noFill/>
            <a:ln>
              <a:noFill/>
            </a:ln>
            <a:effectLst/>
          </c:spPr>
          <c:txPr>
            <a:bodyPr rot="-5400000" spcFirstLastPara="1" vertOverflow="ellipsis" vert="horz" wrap="square" anchor="ctr" anchorCtr="1"/>
            <a:lstStyle/>
            <a:p>
              <a:pPr>
                <a:defRPr sz="1800" b="0" i="0" u="none" strike="noStrike" kern="1200" cap="all"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15683104"/>
        <c:crosses val="autoZero"/>
        <c:crossBetween val="between"/>
      </c:valAx>
      <c:valAx>
        <c:axId val="15679296"/>
        <c:scaling>
          <c:orientation val="minMax"/>
        </c:scaling>
        <c:delete val="0"/>
        <c:axPos val="r"/>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15669504"/>
        <c:crosses val="max"/>
        <c:crossBetween val="between"/>
      </c:valAx>
      <c:catAx>
        <c:axId val="15669504"/>
        <c:scaling>
          <c:orientation val="minMax"/>
        </c:scaling>
        <c:delete val="1"/>
        <c:axPos val="b"/>
        <c:numFmt formatCode="General" sourceLinked="1"/>
        <c:majorTickMark val="out"/>
        <c:minorTickMark val="none"/>
        <c:tickLblPos val="nextTo"/>
        <c:crossAx val="15679296"/>
        <c:crosses val="autoZero"/>
        <c:auto val="1"/>
        <c:lblAlgn val="ctr"/>
        <c:lblOffset val="100"/>
        <c:noMultiLvlLbl val="0"/>
      </c:cat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800"/>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Sheet4!$I$1</c:f>
              <c:strCache>
                <c:ptCount val="1"/>
                <c:pt idx="0">
                  <c:v>Price - SLT</c:v>
                </c:pt>
              </c:strCache>
            </c:strRef>
          </c:tx>
          <c:spPr>
            <a:solidFill>
              <a:schemeClr val="accent1"/>
            </a:solidFill>
            <a:ln>
              <a:noFill/>
            </a:ln>
            <a:effectLst/>
          </c:spPr>
          <c:invertIfNegative val="0"/>
          <c:dLbls>
            <c:spPr>
              <a:noFill/>
              <a:ln>
                <a:noFill/>
              </a:ln>
              <a:effectLst/>
            </c:spPr>
            <c:txPr>
              <a:bodyPr rot="0" vert="horz"/>
              <a:lstStyle/>
              <a:p>
                <a:pPr>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Sheet4!$H$2:$H$5</c:f>
              <c:strCache>
                <c:ptCount val="4"/>
                <c:pt idx="0">
                  <c:v>HIC</c:v>
                </c:pt>
                <c:pt idx="1">
                  <c:v>UMIC</c:v>
                </c:pt>
                <c:pt idx="2">
                  <c:v>LMIC</c:v>
                </c:pt>
                <c:pt idx="3">
                  <c:v>LIC</c:v>
                </c:pt>
              </c:strCache>
            </c:strRef>
          </c:cat>
          <c:val>
            <c:numRef>
              <c:f>Sheet4!$I$2:$I$5</c:f>
              <c:numCache>
                <c:formatCode>0.00</c:formatCode>
                <c:ptCount val="4"/>
                <c:pt idx="0">
                  <c:v>19.170000000000005</c:v>
                </c:pt>
                <c:pt idx="1">
                  <c:v>11.941073567458545</c:v>
                </c:pt>
                <c:pt idx="2">
                  <c:v>4.4779076855420428</c:v>
                </c:pt>
                <c:pt idx="3">
                  <c:v>0.22664038042189483</c:v>
                </c:pt>
              </c:numCache>
            </c:numRef>
          </c:val>
          <c:extLst xmlns:c16r2="http://schemas.microsoft.com/office/drawing/2015/06/chart">
            <c:ext xmlns:c16="http://schemas.microsoft.com/office/drawing/2014/chart" uri="{C3380CC4-5D6E-409C-BE32-E72D297353CC}">
              <c16:uniqueId val="{00000000-8E2B-43DD-A4C8-C6C20CF892E3}"/>
            </c:ext>
          </c:extLst>
        </c:ser>
        <c:ser>
          <c:idx val="2"/>
          <c:order val="2"/>
          <c:tx>
            <c:strRef>
              <c:f>Sheet4!$K$1</c:f>
              <c:strCache>
                <c:ptCount val="1"/>
                <c:pt idx="0">
                  <c:v>Price - Cigarette</c:v>
                </c:pt>
              </c:strCache>
            </c:strRef>
          </c:tx>
          <c:spPr>
            <a:solidFill>
              <a:schemeClr val="accent3"/>
            </a:solidFill>
            <a:ln>
              <a:noFill/>
            </a:ln>
            <a:effectLst/>
          </c:spPr>
          <c:invertIfNegative val="0"/>
          <c:dLbls>
            <c:spPr>
              <a:noFill/>
              <a:ln>
                <a:noFill/>
              </a:ln>
              <a:effectLst/>
            </c:spPr>
            <c:txPr>
              <a:bodyPr rot="0" vert="horz"/>
              <a:lstStyle/>
              <a:p>
                <a:pPr>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Sheet4!$H$2:$H$5</c:f>
              <c:strCache>
                <c:ptCount val="4"/>
                <c:pt idx="0">
                  <c:v>HIC</c:v>
                </c:pt>
                <c:pt idx="1">
                  <c:v>UMIC</c:v>
                </c:pt>
                <c:pt idx="2">
                  <c:v>LMIC</c:v>
                </c:pt>
                <c:pt idx="3">
                  <c:v>LIC</c:v>
                </c:pt>
              </c:strCache>
            </c:strRef>
          </c:cat>
          <c:val>
            <c:numRef>
              <c:f>Sheet4!$K$2:$K$5</c:f>
              <c:numCache>
                <c:formatCode>0.00</c:formatCode>
                <c:ptCount val="4"/>
                <c:pt idx="0">
                  <c:v>7.6850000000000005</c:v>
                </c:pt>
                <c:pt idx="1">
                  <c:v>4.2055555555555504</c:v>
                </c:pt>
                <c:pt idx="2">
                  <c:v>4.2607692307692311</c:v>
                </c:pt>
                <c:pt idx="3">
                  <c:v>2.8959999999999981</c:v>
                </c:pt>
              </c:numCache>
            </c:numRef>
          </c:val>
          <c:extLst xmlns:c16r2="http://schemas.microsoft.com/office/drawing/2015/06/chart">
            <c:ext xmlns:c16="http://schemas.microsoft.com/office/drawing/2014/chart" uri="{C3380CC4-5D6E-409C-BE32-E72D297353CC}">
              <c16:uniqueId val="{00000001-8E2B-43DD-A4C8-C6C20CF892E3}"/>
            </c:ext>
          </c:extLst>
        </c:ser>
        <c:dLbls>
          <c:showLegendKey val="0"/>
          <c:showVal val="1"/>
          <c:showCatName val="0"/>
          <c:showSerName val="0"/>
          <c:showPercent val="0"/>
          <c:showBubbleSize val="0"/>
        </c:dLbls>
        <c:gapWidth val="269"/>
        <c:overlap val="-27"/>
        <c:axId val="51153424"/>
        <c:axId val="51159952"/>
      </c:barChart>
      <c:lineChart>
        <c:grouping val="standard"/>
        <c:varyColors val="0"/>
        <c:ser>
          <c:idx val="1"/>
          <c:order val="1"/>
          <c:tx>
            <c:strRef>
              <c:f>Sheet4!$J$1</c:f>
              <c:strCache>
                <c:ptCount val="1"/>
                <c:pt idx="0">
                  <c:v>Tax burden - SLT</c:v>
                </c:pt>
              </c:strCache>
            </c:strRef>
          </c:tx>
          <c:spPr>
            <a:ln w="38100" cap="rnd">
              <a:solidFill>
                <a:schemeClr val="accent2"/>
              </a:solidFill>
              <a:round/>
            </a:ln>
            <a:effectLst/>
          </c:spPr>
          <c:marker>
            <c:symbol val="none"/>
          </c:marker>
          <c:dLbls>
            <c:spPr>
              <a:noFill/>
              <a:ln>
                <a:noFill/>
              </a:ln>
              <a:effectLst/>
            </c:spPr>
            <c:txPr>
              <a:bodyPr rot="0" vert="horz"/>
              <a:lstStyle/>
              <a:p>
                <a:pPr>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Sheet4!$H$2:$H$5</c:f>
              <c:strCache>
                <c:ptCount val="4"/>
                <c:pt idx="0">
                  <c:v>HIC</c:v>
                </c:pt>
                <c:pt idx="1">
                  <c:v>UMIC</c:v>
                </c:pt>
                <c:pt idx="2">
                  <c:v>LMIC</c:v>
                </c:pt>
                <c:pt idx="3">
                  <c:v>LIC</c:v>
                </c:pt>
              </c:strCache>
            </c:strRef>
          </c:cat>
          <c:val>
            <c:numRef>
              <c:f>Sheet4!$J$2:$J$5</c:f>
              <c:numCache>
                <c:formatCode>0.0%</c:formatCode>
                <c:ptCount val="4"/>
                <c:pt idx="0">
                  <c:v>0.41743750000000002</c:v>
                </c:pt>
                <c:pt idx="1">
                  <c:v>0.36340062020527947</c:v>
                </c:pt>
                <c:pt idx="2">
                  <c:v>0.31454359905042345</c:v>
                </c:pt>
                <c:pt idx="3">
                  <c:v>0.18196000000000012</c:v>
                </c:pt>
              </c:numCache>
            </c:numRef>
          </c:val>
          <c:smooth val="0"/>
          <c:extLst xmlns:c16r2="http://schemas.microsoft.com/office/drawing/2015/06/chart">
            <c:ext xmlns:c16="http://schemas.microsoft.com/office/drawing/2014/chart" uri="{C3380CC4-5D6E-409C-BE32-E72D297353CC}">
              <c16:uniqueId val="{00000002-8E2B-43DD-A4C8-C6C20CF892E3}"/>
            </c:ext>
          </c:extLst>
        </c:ser>
        <c:ser>
          <c:idx val="3"/>
          <c:order val="3"/>
          <c:tx>
            <c:strRef>
              <c:f>Sheet4!$L$1</c:f>
              <c:strCache>
                <c:ptCount val="1"/>
                <c:pt idx="0">
                  <c:v>Tax burden - Cigarette</c:v>
                </c:pt>
              </c:strCache>
            </c:strRef>
          </c:tx>
          <c:spPr>
            <a:ln w="38100" cap="rnd">
              <a:solidFill>
                <a:schemeClr val="accent4"/>
              </a:solidFill>
              <a:round/>
            </a:ln>
            <a:effectLst/>
          </c:spPr>
          <c:marker>
            <c:symbol val="none"/>
          </c:marker>
          <c:dLbls>
            <c:spPr>
              <a:noFill/>
              <a:ln>
                <a:noFill/>
              </a:ln>
              <a:effectLst/>
            </c:spPr>
            <c:txPr>
              <a:bodyPr rot="0" vert="horz"/>
              <a:lstStyle/>
              <a:p>
                <a:pPr>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Sheet4!$H$2:$H$5</c:f>
              <c:strCache>
                <c:ptCount val="4"/>
                <c:pt idx="0">
                  <c:v>HIC</c:v>
                </c:pt>
                <c:pt idx="1">
                  <c:v>UMIC</c:v>
                </c:pt>
                <c:pt idx="2">
                  <c:v>LMIC</c:v>
                </c:pt>
                <c:pt idx="3">
                  <c:v>LIC</c:v>
                </c:pt>
              </c:strCache>
            </c:strRef>
          </c:cat>
          <c:val>
            <c:numRef>
              <c:f>Sheet4!$L$2:$L$5</c:f>
              <c:numCache>
                <c:formatCode>0.0%</c:formatCode>
                <c:ptCount val="4"/>
                <c:pt idx="0">
                  <c:v>0.66876250000000004</c:v>
                </c:pt>
                <c:pt idx="1">
                  <c:v>0.49944444444444475</c:v>
                </c:pt>
                <c:pt idx="2">
                  <c:v>0.53240769230769269</c:v>
                </c:pt>
                <c:pt idx="3">
                  <c:v>0.43352000000000035</c:v>
                </c:pt>
              </c:numCache>
            </c:numRef>
          </c:val>
          <c:smooth val="0"/>
          <c:extLst xmlns:c16r2="http://schemas.microsoft.com/office/drawing/2015/06/chart">
            <c:ext xmlns:c16="http://schemas.microsoft.com/office/drawing/2014/chart" uri="{C3380CC4-5D6E-409C-BE32-E72D297353CC}">
              <c16:uniqueId val="{00000003-8E2B-43DD-A4C8-C6C20CF892E3}"/>
            </c:ext>
          </c:extLst>
        </c:ser>
        <c:dLbls>
          <c:showLegendKey val="0"/>
          <c:showVal val="1"/>
          <c:showCatName val="0"/>
          <c:showSerName val="0"/>
          <c:showPercent val="0"/>
          <c:showBubbleSize val="0"/>
        </c:dLbls>
        <c:marker val="1"/>
        <c:smooth val="0"/>
        <c:axId val="51146896"/>
        <c:axId val="51153968"/>
      </c:lineChart>
      <c:catAx>
        <c:axId val="51153424"/>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en-US"/>
          </a:p>
        </c:txPr>
        <c:crossAx val="51159952"/>
        <c:crosses val="autoZero"/>
        <c:auto val="1"/>
        <c:lblAlgn val="ctr"/>
        <c:lblOffset val="100"/>
        <c:noMultiLvlLbl val="0"/>
      </c:catAx>
      <c:valAx>
        <c:axId val="51159952"/>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5400000" vert="horz"/>
              <a:lstStyle/>
              <a:p>
                <a:pPr>
                  <a:defRPr/>
                </a:pPr>
                <a:r>
                  <a:rPr lang="en-IN" dirty="0" smtClean="0"/>
                  <a:t>Retail </a:t>
                </a:r>
                <a:r>
                  <a:rPr lang="en-IN" dirty="0"/>
                  <a:t>price (PPP$)</a:t>
                </a:r>
              </a:p>
            </c:rich>
          </c:tx>
          <c:layout/>
          <c:overlay val="0"/>
          <c:spPr>
            <a:noFill/>
            <a:ln>
              <a:noFill/>
            </a:ln>
            <a:effectLst/>
          </c:spPr>
        </c:title>
        <c:numFmt formatCode="0.00" sourceLinked="1"/>
        <c:majorTickMark val="none"/>
        <c:minorTickMark val="none"/>
        <c:tickLblPos val="nextTo"/>
        <c:spPr>
          <a:noFill/>
          <a:ln>
            <a:noFill/>
          </a:ln>
          <a:effectLst/>
        </c:spPr>
        <c:txPr>
          <a:bodyPr rot="-60000000" vert="horz"/>
          <a:lstStyle/>
          <a:p>
            <a:pPr>
              <a:defRPr/>
            </a:pPr>
            <a:endParaRPr lang="en-US"/>
          </a:p>
        </c:txPr>
        <c:crossAx val="51153424"/>
        <c:crosses val="autoZero"/>
        <c:crossBetween val="between"/>
      </c:valAx>
      <c:valAx>
        <c:axId val="51153968"/>
        <c:scaling>
          <c:orientation val="minMax"/>
        </c:scaling>
        <c:delete val="0"/>
        <c:axPos val="r"/>
        <c:title>
          <c:tx>
            <c:rich>
              <a:bodyPr rot="-5400000" vert="horz"/>
              <a:lstStyle/>
              <a:p>
                <a:pPr>
                  <a:defRPr/>
                </a:pPr>
                <a:r>
                  <a:rPr lang="en-IN" dirty="0" smtClean="0"/>
                  <a:t>Total </a:t>
                </a:r>
                <a:r>
                  <a:rPr lang="en-IN" dirty="0"/>
                  <a:t>tax as % of retail price</a:t>
                </a:r>
              </a:p>
            </c:rich>
          </c:tx>
          <c:layout/>
          <c:overlay val="0"/>
          <c:spPr>
            <a:noFill/>
            <a:ln>
              <a:noFill/>
            </a:ln>
            <a:effectLst/>
          </c:spPr>
        </c:title>
        <c:numFmt formatCode="0.0%" sourceLinked="1"/>
        <c:majorTickMark val="none"/>
        <c:minorTickMark val="none"/>
        <c:tickLblPos val="nextTo"/>
        <c:spPr>
          <a:noFill/>
          <a:ln>
            <a:noFill/>
          </a:ln>
          <a:effectLst/>
        </c:spPr>
        <c:txPr>
          <a:bodyPr rot="-60000000" vert="horz"/>
          <a:lstStyle/>
          <a:p>
            <a:pPr>
              <a:defRPr/>
            </a:pPr>
            <a:endParaRPr lang="en-US"/>
          </a:p>
        </c:txPr>
        <c:crossAx val="51146896"/>
        <c:crosses val="max"/>
        <c:crossBetween val="between"/>
      </c:valAx>
      <c:catAx>
        <c:axId val="51146896"/>
        <c:scaling>
          <c:orientation val="minMax"/>
        </c:scaling>
        <c:delete val="1"/>
        <c:axPos val="b"/>
        <c:numFmt formatCode="General" sourceLinked="1"/>
        <c:majorTickMark val="out"/>
        <c:minorTickMark val="none"/>
        <c:tickLblPos val="nextTo"/>
        <c:crossAx val="51153968"/>
        <c:crosses val="autoZero"/>
        <c:auto val="1"/>
        <c:lblAlgn val="ctr"/>
        <c:lblOffset val="100"/>
        <c:noMultiLvlLbl val="0"/>
      </c:catAx>
      <c:spPr>
        <a:noFill/>
        <a:ln>
          <a:noFill/>
        </a:ln>
        <a:effectLst/>
      </c:spPr>
    </c:plotArea>
    <c:legend>
      <c:legendPos val="t"/>
      <c:layout/>
      <c:overlay val="0"/>
      <c:spPr>
        <a:noFill/>
        <a:ln>
          <a:noFill/>
        </a:ln>
        <a:effectLst/>
      </c:spPr>
      <c:txPr>
        <a:bodyPr rot="0" vert="horz"/>
        <a:lstStyle/>
        <a:p>
          <a:pPr>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1600">
          <a:solidFill>
            <a:sysClr val="windowText" lastClr="000000"/>
          </a:solidFill>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Sheet5!$D$95</c:f>
              <c:strCache>
                <c:ptCount val="1"/>
                <c:pt idx="0">
                  <c:v>Tariff Value BDT/10 gram</c:v>
                </c:pt>
              </c:strCache>
            </c:strRef>
          </c:tx>
          <c:spPr>
            <a:solidFill>
              <a:schemeClr val="accent1"/>
            </a:solidFill>
            <a:ln>
              <a:noFill/>
            </a:ln>
            <a:effectLst/>
          </c:spPr>
          <c:invertIfNegative val="0"/>
          <c:cat>
            <c:strRef>
              <c:f>Sheet5!$E$94:$F$94</c:f>
              <c:strCache>
                <c:ptCount val="2"/>
                <c:pt idx="0">
                  <c:v>Zarda</c:v>
                </c:pt>
                <c:pt idx="1">
                  <c:v>Gul</c:v>
                </c:pt>
              </c:strCache>
            </c:strRef>
          </c:cat>
          <c:val>
            <c:numRef>
              <c:f>Sheet5!$E$95:$F$95</c:f>
              <c:numCache>
                <c:formatCode>General</c:formatCode>
                <c:ptCount val="2"/>
                <c:pt idx="0">
                  <c:v>12</c:v>
                </c:pt>
                <c:pt idx="1">
                  <c:v>6</c:v>
                </c:pt>
              </c:numCache>
            </c:numRef>
          </c:val>
        </c:ser>
        <c:ser>
          <c:idx val="1"/>
          <c:order val="1"/>
          <c:tx>
            <c:strRef>
              <c:f>Sheet5!$D$96</c:f>
              <c:strCache>
                <c:ptCount val="1"/>
                <c:pt idx="0">
                  <c:v>Supplimentary Duty (100%)</c:v>
                </c:pt>
              </c:strCache>
            </c:strRef>
          </c:tx>
          <c:spPr>
            <a:solidFill>
              <a:schemeClr val="accent2"/>
            </a:solidFill>
            <a:ln>
              <a:noFill/>
            </a:ln>
            <a:effectLst/>
          </c:spPr>
          <c:invertIfNegative val="0"/>
          <c:cat>
            <c:strRef>
              <c:f>Sheet5!$E$94:$F$94</c:f>
              <c:strCache>
                <c:ptCount val="2"/>
                <c:pt idx="0">
                  <c:v>Zarda</c:v>
                </c:pt>
                <c:pt idx="1">
                  <c:v>Gul</c:v>
                </c:pt>
              </c:strCache>
            </c:strRef>
          </c:cat>
          <c:val>
            <c:numRef>
              <c:f>Sheet5!$E$96:$F$96</c:f>
              <c:numCache>
                <c:formatCode>General</c:formatCode>
                <c:ptCount val="2"/>
                <c:pt idx="0">
                  <c:v>12</c:v>
                </c:pt>
                <c:pt idx="1">
                  <c:v>6</c:v>
                </c:pt>
              </c:numCache>
            </c:numRef>
          </c:val>
        </c:ser>
        <c:ser>
          <c:idx val="2"/>
          <c:order val="2"/>
          <c:tx>
            <c:strRef>
              <c:f>Sheet5!$D$97</c:f>
              <c:strCache>
                <c:ptCount val="1"/>
                <c:pt idx="0">
                  <c:v>VAT (15%)</c:v>
                </c:pt>
              </c:strCache>
            </c:strRef>
          </c:tx>
          <c:spPr>
            <a:solidFill>
              <a:schemeClr val="accent3"/>
            </a:solidFill>
            <a:ln>
              <a:noFill/>
            </a:ln>
            <a:effectLst/>
          </c:spPr>
          <c:invertIfNegative val="0"/>
          <c:cat>
            <c:strRef>
              <c:f>Sheet5!$E$94:$F$94</c:f>
              <c:strCache>
                <c:ptCount val="2"/>
                <c:pt idx="0">
                  <c:v>Zarda</c:v>
                </c:pt>
                <c:pt idx="1">
                  <c:v>Gul</c:v>
                </c:pt>
              </c:strCache>
            </c:strRef>
          </c:cat>
          <c:val>
            <c:numRef>
              <c:f>Sheet5!$E$97:$F$97</c:f>
              <c:numCache>
                <c:formatCode>General</c:formatCode>
                <c:ptCount val="2"/>
                <c:pt idx="0">
                  <c:v>3.5999999999999996</c:v>
                </c:pt>
                <c:pt idx="1">
                  <c:v>1.7999999999999998</c:v>
                </c:pt>
              </c:numCache>
            </c:numRef>
          </c:val>
        </c:ser>
        <c:ser>
          <c:idx val="3"/>
          <c:order val="3"/>
          <c:tx>
            <c:strRef>
              <c:f>Sheet5!$D$98</c:f>
              <c:strCache>
                <c:ptCount val="1"/>
                <c:pt idx="0">
                  <c:v>Health Development Surcharge (1% of SD)</c:v>
                </c:pt>
              </c:strCache>
            </c:strRef>
          </c:tx>
          <c:spPr>
            <a:solidFill>
              <a:schemeClr val="accent4"/>
            </a:solidFill>
            <a:ln>
              <a:noFill/>
            </a:ln>
            <a:effectLst/>
          </c:spPr>
          <c:invertIfNegative val="0"/>
          <c:cat>
            <c:strRef>
              <c:f>Sheet5!$E$94:$F$94</c:f>
              <c:strCache>
                <c:ptCount val="2"/>
                <c:pt idx="0">
                  <c:v>Zarda</c:v>
                </c:pt>
                <c:pt idx="1">
                  <c:v>Gul</c:v>
                </c:pt>
              </c:strCache>
            </c:strRef>
          </c:cat>
          <c:val>
            <c:numRef>
              <c:f>Sheet5!$E$98:$F$98</c:f>
              <c:numCache>
                <c:formatCode>General</c:formatCode>
                <c:ptCount val="2"/>
                <c:pt idx="0">
                  <c:v>0.12</c:v>
                </c:pt>
                <c:pt idx="1">
                  <c:v>0.06</c:v>
                </c:pt>
              </c:numCache>
            </c:numRef>
          </c:val>
        </c:ser>
        <c:dLbls>
          <c:showLegendKey val="0"/>
          <c:showVal val="0"/>
          <c:showCatName val="0"/>
          <c:showSerName val="0"/>
          <c:showPercent val="0"/>
          <c:showBubbleSize val="0"/>
        </c:dLbls>
        <c:gapWidth val="150"/>
        <c:overlap val="100"/>
        <c:axId val="51144720"/>
        <c:axId val="51150704"/>
      </c:barChart>
      <c:catAx>
        <c:axId val="511447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cap="none" spc="0" normalizeH="0" baseline="0">
                <a:solidFill>
                  <a:schemeClr val="tx1">
                    <a:lumMod val="65000"/>
                    <a:lumOff val="35000"/>
                  </a:schemeClr>
                </a:solidFill>
                <a:latin typeface="+mn-lt"/>
                <a:ea typeface="+mn-ea"/>
                <a:cs typeface="+mn-cs"/>
              </a:defRPr>
            </a:pPr>
            <a:endParaRPr lang="en-US"/>
          </a:p>
        </c:txPr>
        <c:crossAx val="51150704"/>
        <c:crosses val="autoZero"/>
        <c:auto val="1"/>
        <c:lblAlgn val="ctr"/>
        <c:lblOffset val="100"/>
        <c:noMultiLvlLbl val="0"/>
      </c:catAx>
      <c:valAx>
        <c:axId val="51150704"/>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5400000" spcFirstLastPara="1" vertOverflow="ellipsis" vert="horz" wrap="square" anchor="ctr" anchorCtr="1"/>
              <a:lstStyle/>
              <a:p>
                <a:pPr>
                  <a:defRPr sz="2000" b="0" i="0" u="none" strike="noStrike" kern="1200" cap="all" baseline="0">
                    <a:solidFill>
                      <a:schemeClr val="tx1">
                        <a:lumMod val="65000"/>
                        <a:lumOff val="35000"/>
                      </a:schemeClr>
                    </a:solidFill>
                    <a:latin typeface="+mn-lt"/>
                    <a:ea typeface="+mn-ea"/>
                    <a:cs typeface="+mn-cs"/>
                  </a:defRPr>
                </a:pPr>
                <a:r>
                  <a:rPr lang="en-IN"/>
                  <a:t>BDT/10 gram</a:t>
                </a:r>
              </a:p>
            </c:rich>
          </c:tx>
          <c:layout/>
          <c:overlay val="0"/>
          <c:spPr>
            <a:noFill/>
            <a:ln>
              <a:noFill/>
            </a:ln>
            <a:effectLst/>
          </c:spPr>
          <c:txPr>
            <a:bodyPr rot="-5400000" spcFirstLastPara="1" vertOverflow="ellipsis" vert="horz" wrap="square" anchor="ctr" anchorCtr="1"/>
            <a:lstStyle/>
            <a:p>
              <a:pPr>
                <a:defRPr sz="2000" b="0" i="0" u="none" strike="noStrike" kern="1200" cap="all"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51144720"/>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2000"/>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Sheet7!$C$8</c:f>
              <c:strCache>
                <c:ptCount val="1"/>
                <c:pt idx="0">
                  <c:v>Pan Masala</c:v>
                </c:pt>
              </c:strCache>
            </c:strRef>
          </c:tx>
          <c:spPr>
            <a:ln w="19050" cap="rnd" cmpd="sng" algn="ctr">
              <a:solidFill>
                <a:schemeClr val="accent2">
                  <a:shade val="95000"/>
                  <a:satMod val="105000"/>
                </a:schemeClr>
              </a:solidFill>
              <a:round/>
            </a:ln>
            <a:effectLst/>
          </c:spPr>
          <c:marker>
            <c:symbol val="circle"/>
            <c:size val="17"/>
            <c:spPr>
              <a:solidFill>
                <a:schemeClr val="lt1"/>
              </a:solidFill>
              <a:ln>
                <a:noFill/>
              </a:ln>
              <a:effectLst/>
            </c:spPr>
          </c:marker>
          <c:dLbls>
            <c:spPr>
              <a:noFill/>
              <a:ln>
                <a:noFill/>
              </a:ln>
              <a:effectLst/>
            </c:spPr>
            <c:txPr>
              <a:bodyPr rot="0" spcFirstLastPara="1" vertOverflow="ellipsis" vert="horz" wrap="square" anchor="ctr" anchorCtr="1"/>
              <a:lstStyle/>
              <a:p>
                <a:pPr>
                  <a:defRPr sz="2400" b="1" i="0" u="none" strike="noStrike" kern="1200" baseline="0">
                    <a:solidFill>
                      <a:schemeClr val="accent2"/>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35000"/>
                          <a:lumOff val="65000"/>
                        </a:schemeClr>
                      </a:solidFill>
                    </a:ln>
                    <a:effectLst/>
                  </c:spPr>
                </c15:leaderLines>
              </c:ext>
            </c:extLst>
          </c:dLbls>
          <c:cat>
            <c:strRef>
              <c:f>Sheet7!$D$7:$G$7</c:f>
              <c:strCache>
                <c:ptCount val="4"/>
                <c:pt idx="0">
                  <c:v>2013-14</c:v>
                </c:pt>
                <c:pt idx="1">
                  <c:v>2014-15</c:v>
                </c:pt>
                <c:pt idx="2">
                  <c:v>2015-16</c:v>
                </c:pt>
                <c:pt idx="3">
                  <c:v>2016-17</c:v>
                </c:pt>
              </c:strCache>
            </c:strRef>
          </c:cat>
          <c:val>
            <c:numRef>
              <c:f>Sheet7!$D$8:$G$8</c:f>
              <c:numCache>
                <c:formatCode>0.00</c:formatCode>
                <c:ptCount val="4"/>
                <c:pt idx="0">
                  <c:v>17.940000000000001</c:v>
                </c:pt>
                <c:pt idx="1">
                  <c:v>17.8703</c:v>
                </c:pt>
                <c:pt idx="2">
                  <c:v>29.63</c:v>
                </c:pt>
                <c:pt idx="3">
                  <c:v>36.590000000000003</c:v>
                </c:pt>
              </c:numCache>
            </c:numRef>
          </c:val>
          <c:smooth val="0"/>
        </c:ser>
        <c:ser>
          <c:idx val="1"/>
          <c:order val="1"/>
          <c:tx>
            <c:strRef>
              <c:f>Sheet7!$C$9</c:f>
              <c:strCache>
                <c:ptCount val="1"/>
                <c:pt idx="0">
                  <c:v>Chewing Tobacco</c:v>
                </c:pt>
              </c:strCache>
            </c:strRef>
          </c:tx>
          <c:spPr>
            <a:ln w="19050" cap="rnd" cmpd="sng" algn="ctr">
              <a:solidFill>
                <a:schemeClr val="accent4">
                  <a:shade val="95000"/>
                  <a:satMod val="105000"/>
                </a:schemeClr>
              </a:solidFill>
              <a:round/>
            </a:ln>
            <a:effectLst/>
          </c:spPr>
          <c:marker>
            <c:symbol val="circle"/>
            <c:size val="17"/>
            <c:spPr>
              <a:solidFill>
                <a:schemeClr val="lt1"/>
              </a:solidFill>
              <a:ln>
                <a:noFill/>
              </a:ln>
              <a:effectLst/>
            </c:spPr>
          </c:marker>
          <c:dLbls>
            <c:spPr>
              <a:noFill/>
              <a:ln>
                <a:noFill/>
              </a:ln>
              <a:effectLst/>
            </c:spPr>
            <c:txPr>
              <a:bodyPr rot="0" spcFirstLastPara="1" vertOverflow="ellipsis" vert="horz" wrap="square" anchor="ctr" anchorCtr="1"/>
              <a:lstStyle/>
              <a:p>
                <a:pPr>
                  <a:defRPr sz="2400" b="1" i="0" u="none" strike="noStrike" kern="1200" baseline="0">
                    <a:solidFill>
                      <a:schemeClr val="accent4"/>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35000"/>
                          <a:lumOff val="65000"/>
                        </a:schemeClr>
                      </a:solidFill>
                    </a:ln>
                    <a:effectLst/>
                  </c:spPr>
                </c15:leaderLines>
              </c:ext>
            </c:extLst>
          </c:dLbls>
          <c:cat>
            <c:strRef>
              <c:f>Sheet7!$D$7:$G$7</c:f>
              <c:strCache>
                <c:ptCount val="4"/>
                <c:pt idx="0">
                  <c:v>2013-14</c:v>
                </c:pt>
                <c:pt idx="1">
                  <c:v>2014-15</c:v>
                </c:pt>
                <c:pt idx="2">
                  <c:v>2015-16</c:v>
                </c:pt>
                <c:pt idx="3">
                  <c:v>2016-17</c:v>
                </c:pt>
              </c:strCache>
            </c:strRef>
          </c:cat>
          <c:val>
            <c:numRef>
              <c:f>Sheet7!$D$9:$G$9</c:f>
              <c:numCache>
                <c:formatCode>0.00</c:formatCode>
                <c:ptCount val="4"/>
                <c:pt idx="0">
                  <c:v>13.176400000000001</c:v>
                </c:pt>
                <c:pt idx="1">
                  <c:v>12.146400000000002</c:v>
                </c:pt>
                <c:pt idx="2">
                  <c:v>18.004999999999999</c:v>
                </c:pt>
                <c:pt idx="3">
                  <c:v>21.4815</c:v>
                </c:pt>
              </c:numCache>
            </c:numRef>
          </c:val>
          <c:smooth val="0"/>
        </c:ser>
        <c:dLbls>
          <c:dLblPos val="ctr"/>
          <c:showLegendKey val="0"/>
          <c:showVal val="1"/>
          <c:showCatName val="0"/>
          <c:showSerName val="0"/>
          <c:showPercent val="0"/>
          <c:showBubbleSize val="0"/>
        </c:dLbls>
        <c:marker val="1"/>
        <c:smooth val="0"/>
        <c:axId val="51154512"/>
        <c:axId val="51151248"/>
      </c:lineChart>
      <c:catAx>
        <c:axId val="51154512"/>
        <c:scaling>
          <c:orientation val="minMax"/>
        </c:scaling>
        <c:delete val="0"/>
        <c:axPos val="b"/>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dk1">
                    <a:lumMod val="65000"/>
                    <a:lumOff val="35000"/>
                  </a:schemeClr>
                </a:solidFill>
                <a:latin typeface="+mn-lt"/>
                <a:ea typeface="+mn-ea"/>
                <a:cs typeface="+mn-cs"/>
              </a:defRPr>
            </a:pPr>
            <a:endParaRPr lang="en-US"/>
          </a:p>
        </c:txPr>
        <c:crossAx val="51151248"/>
        <c:crosses val="autoZero"/>
        <c:auto val="1"/>
        <c:lblAlgn val="ctr"/>
        <c:lblOffset val="100"/>
        <c:noMultiLvlLbl val="0"/>
      </c:catAx>
      <c:valAx>
        <c:axId val="51151248"/>
        <c:scaling>
          <c:orientation val="minMax"/>
        </c:scaling>
        <c:delete val="1"/>
        <c:axPos val="l"/>
        <c:title>
          <c:tx>
            <c:rich>
              <a:bodyPr rot="-5400000" spcFirstLastPara="1" vertOverflow="ellipsis" vert="horz" wrap="square" anchor="ctr" anchorCtr="1"/>
              <a:lstStyle/>
              <a:p>
                <a:pPr>
                  <a:defRPr sz="2400" b="0" i="0" u="none" strike="noStrike" kern="1200" baseline="0">
                    <a:solidFill>
                      <a:schemeClr val="dk1">
                        <a:lumMod val="65000"/>
                        <a:lumOff val="35000"/>
                      </a:schemeClr>
                    </a:solidFill>
                    <a:latin typeface="+mn-lt"/>
                    <a:ea typeface="+mn-ea"/>
                    <a:cs typeface="+mn-cs"/>
                  </a:defRPr>
                </a:pPr>
                <a:r>
                  <a:rPr lang="en-IN"/>
                  <a:t>Excise Revenue in Rs. Billion</a:t>
                </a:r>
              </a:p>
            </c:rich>
          </c:tx>
          <c:layout/>
          <c:overlay val="0"/>
          <c:spPr>
            <a:noFill/>
            <a:ln>
              <a:noFill/>
            </a:ln>
            <a:effectLst/>
          </c:spPr>
          <c:txPr>
            <a:bodyPr rot="-5400000" spcFirstLastPara="1" vertOverflow="ellipsis" vert="horz" wrap="square" anchor="ctr" anchorCtr="1"/>
            <a:lstStyle/>
            <a:p>
              <a:pPr>
                <a:defRPr sz="2400" b="0" i="0" u="none" strike="noStrike" kern="1200" baseline="0">
                  <a:solidFill>
                    <a:schemeClr val="dk1">
                      <a:lumMod val="65000"/>
                      <a:lumOff val="35000"/>
                    </a:schemeClr>
                  </a:solidFill>
                  <a:latin typeface="+mn-lt"/>
                  <a:ea typeface="+mn-ea"/>
                  <a:cs typeface="+mn-cs"/>
                </a:defRPr>
              </a:pPr>
              <a:endParaRPr lang="en-US"/>
            </a:p>
          </c:txPr>
        </c:title>
        <c:numFmt formatCode="0.00" sourceLinked="1"/>
        <c:majorTickMark val="none"/>
        <c:minorTickMark val="none"/>
        <c:tickLblPos val="nextTo"/>
        <c:crossAx val="51154512"/>
        <c:crosses val="autoZero"/>
        <c:crossBetween val="between"/>
      </c:valAx>
      <c:spPr>
        <a:noFill/>
        <a:ln>
          <a:noFill/>
        </a:ln>
        <a:effectLst/>
      </c:spPr>
    </c:plotArea>
    <c:legend>
      <c:legendPos val="b"/>
      <c:layout>
        <c:manualLayout>
          <c:xMode val="edge"/>
          <c:yMode val="edge"/>
          <c:x val="0.13354124723927216"/>
          <c:y val="1.5300075172917595E-2"/>
          <c:w val="0.51323490813648298"/>
          <c:h val="0.20019860499217115"/>
        </c:manualLayout>
      </c:layout>
      <c:overlay val="0"/>
      <c:spPr>
        <a:noFill/>
        <a:ln>
          <a:noFill/>
        </a:ln>
        <a:effectLst/>
      </c:spPr>
      <c:txPr>
        <a:bodyPr rot="0" spcFirstLastPara="1" vertOverflow="ellipsis" vert="horz" wrap="square" anchor="ctr" anchorCtr="1"/>
        <a:lstStyle/>
        <a:p>
          <a:pPr>
            <a:defRPr sz="2400"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sz="24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cap="all" baseline="0">
                <a:solidFill>
                  <a:schemeClr val="tx1">
                    <a:lumMod val="65000"/>
                    <a:lumOff val="35000"/>
                  </a:schemeClr>
                </a:solidFill>
                <a:latin typeface="+mn-lt"/>
                <a:ea typeface="+mn-ea"/>
                <a:cs typeface="+mn-cs"/>
              </a:defRPr>
            </a:pPr>
            <a:r>
              <a:rPr lang="en-IN"/>
              <a:t>SLT Users (in million)</a:t>
            </a:r>
          </a:p>
        </c:rich>
      </c:tx>
      <c:layout/>
      <c:overlay val="0"/>
      <c:spPr>
        <a:noFill/>
        <a:ln>
          <a:noFill/>
        </a:ln>
        <a:effectLst/>
      </c:spPr>
      <c:txPr>
        <a:bodyPr rot="0" spcFirstLastPara="1" vertOverflow="ellipsis" vert="horz" wrap="square" anchor="ctr" anchorCtr="1"/>
        <a:lstStyle/>
        <a:p>
          <a:pPr>
            <a:defRPr sz="1600" b="1" i="0" u="none" strike="noStrike" kern="1200" cap="all"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Number of SLT Users</c:v>
                </c:pt>
              </c:strCache>
            </c:strRef>
          </c:tx>
          <c:dPt>
            <c:idx val="0"/>
            <c:bubble3D val="0"/>
            <c:spPr>
              <a:solidFill>
                <a:schemeClr val="accent1"/>
              </a:solidFill>
              <a:ln>
                <a:noFill/>
              </a:ln>
              <a:effectLst>
                <a:outerShdw blurRad="63500" sx="102000" sy="102000" algn="ctr" rotWithShape="0">
                  <a:prstClr val="black">
                    <a:alpha val="20000"/>
                  </a:prstClr>
                </a:outerShdw>
              </a:effectLst>
            </c:spPr>
          </c:dPt>
          <c:dPt>
            <c:idx val="1"/>
            <c:bubble3D val="0"/>
            <c:spPr>
              <a:solidFill>
                <a:schemeClr val="accent2"/>
              </a:solidFill>
              <a:ln>
                <a:noFill/>
              </a:ln>
              <a:effectLst>
                <a:outerShdw blurRad="63500" sx="102000" sy="102000" algn="ctr" rotWithShape="0">
                  <a:prstClr val="black">
                    <a:alpha val="20000"/>
                  </a:prstClr>
                </a:outerShdw>
              </a:effectLst>
            </c:spPr>
          </c:dPt>
          <c:dPt>
            <c:idx val="2"/>
            <c:bubble3D val="0"/>
            <c:spPr>
              <a:solidFill>
                <a:schemeClr val="accent3"/>
              </a:solidFill>
              <a:ln>
                <a:noFill/>
              </a:ln>
              <a:effectLst>
                <a:outerShdw blurRad="63500" sx="102000" sy="102000" algn="ctr" rotWithShape="0">
                  <a:prstClr val="black">
                    <a:alpha val="20000"/>
                  </a:prstClr>
                </a:outerShdw>
              </a:effectLst>
            </c:spPr>
          </c:dPt>
          <c:dLbls>
            <c:dLbl>
              <c:idx val="0"/>
              <c:layout>
                <c:manualLayout>
                  <c:x val="-0.16486935807239161"/>
                  <c:y val="-0.20013854455790145"/>
                </c:manualLayout>
              </c:layout>
              <c:spPr>
                <a:noFill/>
                <a:ln>
                  <a:noFill/>
                </a:ln>
                <a:effectLst/>
              </c:spPr>
              <c:txPr>
                <a:bodyPr rot="0" spcFirstLastPara="1" vertOverflow="ellipsis" vert="horz" wrap="square" lIns="38100" tIns="19050" rIns="38100" bIns="19050" anchor="ctr" anchorCtr="1">
                  <a:spAutoFit/>
                </a:bodyPr>
                <a:lstStyle/>
                <a:p>
                  <a:pPr>
                    <a:defRPr sz="2000" b="1" i="0" u="none" strike="noStrike" kern="1200" spc="0" baseline="0">
                      <a:solidFill>
                        <a:srgbClr val="7030A0"/>
                      </a:solidFill>
                      <a:latin typeface="+mn-lt"/>
                      <a:ea typeface="+mn-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layout/>
                </c:ext>
              </c:extLst>
            </c:dLbl>
            <c:dLbl>
              <c:idx val="1"/>
              <c:layout>
                <c:manualLayout>
                  <c:x val="-1.2880418599405618E-2"/>
                  <c:y val="8.0907071204257955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spc="0" baseline="0">
                      <a:solidFill>
                        <a:schemeClr val="accent2"/>
                      </a:solidFill>
                      <a:latin typeface="+mn-lt"/>
                      <a:ea typeface="+mn-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layout/>
                </c:ext>
              </c:extLst>
            </c:dLbl>
            <c:dLbl>
              <c:idx val="2"/>
              <c:layout>
                <c:manualLayout>
                  <c:x val="0.22154319990977611"/>
                  <c:y val="8.0907071204258024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spc="0" baseline="0">
                      <a:solidFill>
                        <a:schemeClr val="accent3"/>
                      </a:solidFill>
                      <a:latin typeface="+mn-lt"/>
                      <a:ea typeface="+mn-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spc="0" baseline="0">
                    <a:solidFill>
                      <a:schemeClr val="accent1"/>
                    </a:solidFill>
                    <a:latin typeface="+mn-lt"/>
                    <a:ea typeface="+mn-ea"/>
                    <a:cs typeface="+mn-cs"/>
                  </a:defRPr>
                </a:pPr>
                <a:endParaRPr lang="en-US"/>
              </a:p>
            </c:txPr>
            <c:dLblPos val="outEnd"/>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India</c:v>
                </c:pt>
                <c:pt idx="1">
                  <c:v>Bangladesh</c:v>
                </c:pt>
                <c:pt idx="2">
                  <c:v>Myanmar</c:v>
                </c:pt>
              </c:strCache>
            </c:strRef>
          </c:cat>
          <c:val>
            <c:numRef>
              <c:f>Sheet1!$B$2:$B$4</c:f>
              <c:numCache>
                <c:formatCode>General</c:formatCode>
                <c:ptCount val="3"/>
                <c:pt idx="0">
                  <c:v>206</c:v>
                </c:pt>
                <c:pt idx="1">
                  <c:v>28</c:v>
                </c:pt>
                <c:pt idx="2">
                  <c:v>11.1</c:v>
                </c:pt>
              </c:numCache>
            </c:numRef>
          </c:val>
        </c:ser>
        <c:dLbls>
          <c:dLblPos val="outEnd"/>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1"/>
          <c:order val="1"/>
          <c:tx>
            <c:strRef>
              <c:f>Sheet5!$C$31</c:f>
              <c:strCache>
                <c:ptCount val="1"/>
                <c:pt idx="0">
                  <c:v>Number of SLT Users</c:v>
                </c:pt>
              </c:strCache>
            </c:strRef>
          </c:tx>
          <c:spPr>
            <a:solidFill>
              <a:schemeClr val="accent2"/>
            </a:solidFill>
            <a:ln>
              <a:noFill/>
            </a:ln>
            <a:effectLst/>
          </c:spPr>
          <c:invertIfNegative val="0"/>
          <c:dLbls>
            <c:dLbl>
              <c:idx val="0"/>
              <c:layout/>
              <c:showLegendKey val="0"/>
              <c:showVal val="1"/>
              <c:showCatName val="0"/>
              <c:showSerName val="0"/>
              <c:showPercent val="0"/>
              <c:showBubbleSize val="0"/>
              <c:extLst>
                <c:ext xmlns:c15="http://schemas.microsoft.com/office/drawing/2012/chart" uri="{CE6537A1-D6FC-4f65-9D91-7224C49458BB}">
                  <c15:layout/>
                </c:ext>
              </c:extLst>
            </c:dLbl>
            <c:dLbl>
              <c:idx val="4"/>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Sheet5!$A$32:$A$36</c:f>
              <c:strCache>
                <c:ptCount val="5"/>
                <c:pt idx="0">
                  <c:v>Lower middle-income</c:v>
                </c:pt>
                <c:pt idx="1">
                  <c:v>Low-income</c:v>
                </c:pt>
                <c:pt idx="2">
                  <c:v>High-income</c:v>
                </c:pt>
                <c:pt idx="3">
                  <c:v>Upper middle-income</c:v>
                </c:pt>
                <c:pt idx="4">
                  <c:v>Global</c:v>
                </c:pt>
              </c:strCache>
            </c:strRef>
          </c:cat>
          <c:val>
            <c:numRef>
              <c:f>Sheet5!$C$32:$C$36</c:f>
              <c:numCache>
                <c:formatCode>General</c:formatCode>
                <c:ptCount val="5"/>
                <c:pt idx="0">
                  <c:v>262.3</c:v>
                </c:pt>
                <c:pt idx="1">
                  <c:v>59.7</c:v>
                </c:pt>
                <c:pt idx="2">
                  <c:v>10.1</c:v>
                </c:pt>
                <c:pt idx="3">
                  <c:v>13.8</c:v>
                </c:pt>
                <c:pt idx="4">
                  <c:v>346</c:v>
                </c:pt>
              </c:numCache>
            </c:numRef>
          </c:val>
        </c:ser>
        <c:dLbls>
          <c:showLegendKey val="0"/>
          <c:showVal val="0"/>
          <c:showCatName val="0"/>
          <c:showSerName val="0"/>
          <c:showPercent val="0"/>
          <c:showBubbleSize val="0"/>
        </c:dLbls>
        <c:gapWidth val="269"/>
        <c:overlap val="-27"/>
        <c:axId val="15681472"/>
        <c:axId val="15673312"/>
      </c:barChart>
      <c:lineChart>
        <c:grouping val="standard"/>
        <c:varyColors val="0"/>
        <c:ser>
          <c:idx val="0"/>
          <c:order val="0"/>
          <c:tx>
            <c:strRef>
              <c:f>Sheet5!$B$31</c:f>
              <c:strCache>
                <c:ptCount val="1"/>
                <c:pt idx="0">
                  <c:v>Prevalence</c:v>
                </c:pt>
              </c:strCache>
            </c:strRef>
          </c:tx>
          <c:spPr>
            <a:ln w="38100" cap="rnd">
              <a:solidFill>
                <a:schemeClr val="accent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Sheet5!$A$32:$A$36</c:f>
              <c:strCache>
                <c:ptCount val="5"/>
                <c:pt idx="0">
                  <c:v>Lower middle-income</c:v>
                </c:pt>
                <c:pt idx="1">
                  <c:v>Low-income</c:v>
                </c:pt>
                <c:pt idx="2">
                  <c:v>High-income</c:v>
                </c:pt>
                <c:pt idx="3">
                  <c:v>Upper middle-income</c:v>
                </c:pt>
                <c:pt idx="4">
                  <c:v>Global</c:v>
                </c:pt>
              </c:strCache>
            </c:strRef>
          </c:cat>
          <c:val>
            <c:numRef>
              <c:f>Sheet5!$B$32:$B$36</c:f>
              <c:numCache>
                <c:formatCode>0.0%</c:formatCode>
                <c:ptCount val="5"/>
                <c:pt idx="0">
                  <c:v>0.14599999999999999</c:v>
                </c:pt>
                <c:pt idx="1">
                  <c:v>0.11199999999999999</c:v>
                </c:pt>
                <c:pt idx="2">
                  <c:v>1.1000000000000001E-2</c:v>
                </c:pt>
                <c:pt idx="3">
                  <c:v>6.9999999999999993E-3</c:v>
                </c:pt>
                <c:pt idx="4">
                  <c:v>6.5000000000000002E-2</c:v>
                </c:pt>
              </c:numCache>
            </c:numRef>
          </c:val>
          <c:smooth val="0"/>
        </c:ser>
        <c:dLbls>
          <c:showLegendKey val="0"/>
          <c:showVal val="0"/>
          <c:showCatName val="0"/>
          <c:showSerName val="0"/>
          <c:showPercent val="0"/>
          <c:showBubbleSize val="0"/>
        </c:dLbls>
        <c:marker val="1"/>
        <c:smooth val="0"/>
        <c:axId val="15676576"/>
        <c:axId val="15680928"/>
      </c:lineChart>
      <c:catAx>
        <c:axId val="15681472"/>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cap="none" spc="0" normalizeH="0" baseline="0">
                <a:solidFill>
                  <a:schemeClr val="tx1">
                    <a:lumMod val="65000"/>
                    <a:lumOff val="35000"/>
                  </a:schemeClr>
                </a:solidFill>
                <a:latin typeface="+mn-lt"/>
                <a:ea typeface="+mn-ea"/>
                <a:cs typeface="+mn-cs"/>
              </a:defRPr>
            </a:pPr>
            <a:endParaRPr lang="en-US"/>
          </a:p>
        </c:txPr>
        <c:crossAx val="15673312"/>
        <c:crosses val="autoZero"/>
        <c:auto val="1"/>
        <c:lblAlgn val="ctr"/>
        <c:lblOffset val="100"/>
        <c:noMultiLvlLbl val="0"/>
      </c:catAx>
      <c:valAx>
        <c:axId val="15673312"/>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5400000" spcFirstLastPara="1" vertOverflow="ellipsis" vert="horz" wrap="square" anchor="ctr" anchorCtr="1"/>
              <a:lstStyle/>
              <a:p>
                <a:pPr>
                  <a:defRPr sz="1800" b="0" i="0" u="none" strike="noStrike" kern="1200" cap="all" baseline="0">
                    <a:solidFill>
                      <a:schemeClr val="tx1">
                        <a:lumMod val="65000"/>
                        <a:lumOff val="35000"/>
                      </a:schemeClr>
                    </a:solidFill>
                    <a:latin typeface="+mn-lt"/>
                    <a:ea typeface="+mn-ea"/>
                    <a:cs typeface="+mn-cs"/>
                  </a:defRPr>
                </a:pPr>
                <a:r>
                  <a:rPr lang="en-IN"/>
                  <a:t>in milllion</a:t>
                </a:r>
              </a:p>
            </c:rich>
          </c:tx>
          <c:layout/>
          <c:overlay val="0"/>
          <c:spPr>
            <a:noFill/>
            <a:ln>
              <a:noFill/>
            </a:ln>
            <a:effectLst/>
          </c:spPr>
          <c:txPr>
            <a:bodyPr rot="-5400000" spcFirstLastPara="1" vertOverflow="ellipsis" vert="horz" wrap="square" anchor="ctr" anchorCtr="1"/>
            <a:lstStyle/>
            <a:p>
              <a:pPr>
                <a:defRPr sz="1800" b="0" i="0" u="none" strike="noStrike" kern="1200" cap="all"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15681472"/>
        <c:crosses val="autoZero"/>
        <c:crossBetween val="between"/>
      </c:valAx>
      <c:valAx>
        <c:axId val="15680928"/>
        <c:scaling>
          <c:orientation val="minMax"/>
        </c:scaling>
        <c:delete val="0"/>
        <c:axPos val="r"/>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15676576"/>
        <c:crosses val="max"/>
        <c:crossBetween val="between"/>
      </c:valAx>
      <c:catAx>
        <c:axId val="15676576"/>
        <c:scaling>
          <c:orientation val="minMax"/>
        </c:scaling>
        <c:delete val="1"/>
        <c:axPos val="b"/>
        <c:numFmt formatCode="General" sourceLinked="1"/>
        <c:majorTickMark val="out"/>
        <c:minorTickMark val="none"/>
        <c:tickLblPos val="nextTo"/>
        <c:crossAx val="15680928"/>
        <c:crosses val="autoZero"/>
        <c:auto val="1"/>
        <c:lblAlgn val="ctr"/>
        <c:lblOffset val="100"/>
        <c:noMultiLvlLbl val="0"/>
      </c:cat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800"/>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Sheet5!$B$41</c:f>
              <c:strCache>
                <c:ptCount val="1"/>
                <c:pt idx="0">
                  <c:v>Men</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fov="0">
                <a:rot lat="0" lon="0" rev="0"/>
              </a:camera>
              <a:lightRig rig="flat" dir="t">
                <a:rot lat="0" lon="0" rev="20040000"/>
              </a:lightRig>
            </a:scene3d>
            <a:sp3d contourW="12700" prstMaterial="dkEdge">
              <a:bevelT w="25400" h="38100" prst="convex"/>
              <a:contourClr>
                <a:scrgbClr r="0" g="0" b="0">
                  <a:satMod val="115000"/>
                </a:scrgbClr>
              </a:contourClr>
            </a:sp3d>
          </c:spPr>
          <c:invertIfNegative val="0"/>
          <c:dLbls>
            <c:dLbl>
              <c:idx val="0"/>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7"/>
              <c:layout/>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Sheet5!$A$42:$A$49</c:f>
              <c:strCache>
                <c:ptCount val="8"/>
                <c:pt idx="0">
                  <c:v>South-East Asia</c:v>
                </c:pt>
                <c:pt idx="1">
                  <c:v>Eastern Mediterranean</c:v>
                </c:pt>
                <c:pt idx="2">
                  <c:v>African</c:v>
                </c:pt>
                <c:pt idx="3">
                  <c:v>European</c:v>
                </c:pt>
                <c:pt idx="4">
                  <c:v>High-income (OECD)</c:v>
                </c:pt>
                <c:pt idx="5">
                  <c:v>Western Pacific</c:v>
                </c:pt>
                <c:pt idx="6">
                  <c:v>Americas</c:v>
                </c:pt>
                <c:pt idx="7">
                  <c:v>Global</c:v>
                </c:pt>
              </c:strCache>
            </c:strRef>
          </c:cat>
          <c:val>
            <c:numRef>
              <c:f>Sheet5!$B$42:$B$49</c:f>
              <c:numCache>
                <c:formatCode>0.0%</c:formatCode>
                <c:ptCount val="8"/>
                <c:pt idx="0">
                  <c:v>0.27399999999999997</c:v>
                </c:pt>
                <c:pt idx="1">
                  <c:v>4.0999999999999995E-2</c:v>
                </c:pt>
                <c:pt idx="2">
                  <c:v>2.7999999999999997E-2</c:v>
                </c:pt>
                <c:pt idx="3">
                  <c:v>2.1000000000000001E-2</c:v>
                </c:pt>
                <c:pt idx="4">
                  <c:v>1.9E-2</c:v>
                </c:pt>
                <c:pt idx="5">
                  <c:v>0.01</c:v>
                </c:pt>
                <c:pt idx="6">
                  <c:v>6.0000000000000001E-3</c:v>
                </c:pt>
                <c:pt idx="7">
                  <c:v>8.4000000000000005E-2</c:v>
                </c:pt>
              </c:numCache>
            </c:numRef>
          </c:val>
        </c:ser>
        <c:ser>
          <c:idx val="1"/>
          <c:order val="1"/>
          <c:tx>
            <c:strRef>
              <c:f>Sheet5!$C$41</c:f>
              <c:strCache>
                <c:ptCount val="1"/>
                <c:pt idx="0">
                  <c:v>Women</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fov="0">
                <a:rot lat="0" lon="0" rev="0"/>
              </a:camera>
              <a:lightRig rig="flat" dir="t">
                <a:rot lat="0" lon="0" rev="20040000"/>
              </a:lightRig>
            </a:scene3d>
            <a:sp3d contourW="12700" prstMaterial="dkEdge">
              <a:bevelT w="25400" h="38100" prst="convex"/>
              <a:contourClr>
                <a:scrgbClr r="0" g="0" b="0">
                  <a:satMod val="115000"/>
                </a:scrgbClr>
              </a:contourClr>
            </a:sp3d>
          </c:spPr>
          <c:invertIfNegative val="0"/>
          <c:dLbls>
            <c:dLbl>
              <c:idx val="0"/>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7"/>
              <c:layout/>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Sheet5!$A$42:$A$49</c:f>
              <c:strCache>
                <c:ptCount val="8"/>
                <c:pt idx="0">
                  <c:v>South-East Asia</c:v>
                </c:pt>
                <c:pt idx="1">
                  <c:v>Eastern Mediterranean</c:v>
                </c:pt>
                <c:pt idx="2">
                  <c:v>African</c:v>
                </c:pt>
                <c:pt idx="3">
                  <c:v>European</c:v>
                </c:pt>
                <c:pt idx="4">
                  <c:v>High-income (OECD)</c:v>
                </c:pt>
                <c:pt idx="5">
                  <c:v>Western Pacific</c:v>
                </c:pt>
                <c:pt idx="6">
                  <c:v>Americas</c:v>
                </c:pt>
                <c:pt idx="7">
                  <c:v>Global</c:v>
                </c:pt>
              </c:strCache>
            </c:strRef>
          </c:cat>
          <c:val>
            <c:numRef>
              <c:f>Sheet5!$C$42:$C$49</c:f>
              <c:numCache>
                <c:formatCode>0.0%</c:formatCode>
                <c:ptCount val="8"/>
                <c:pt idx="0">
                  <c:v>0.16500000000000001</c:v>
                </c:pt>
                <c:pt idx="1">
                  <c:v>1.3999999999999999E-2</c:v>
                </c:pt>
                <c:pt idx="2">
                  <c:v>2.1000000000000001E-2</c:v>
                </c:pt>
                <c:pt idx="3">
                  <c:v>1E-3</c:v>
                </c:pt>
                <c:pt idx="4">
                  <c:v>2E-3</c:v>
                </c:pt>
                <c:pt idx="5">
                  <c:v>4.0000000000000001E-3</c:v>
                </c:pt>
                <c:pt idx="6">
                  <c:v>2E-3</c:v>
                </c:pt>
                <c:pt idx="7">
                  <c:v>4.5999999999999999E-2</c:v>
                </c:pt>
              </c:numCache>
            </c:numRef>
          </c:val>
        </c:ser>
        <c:dLbls>
          <c:showLegendKey val="0"/>
          <c:showVal val="0"/>
          <c:showCatName val="0"/>
          <c:showSerName val="0"/>
          <c:showPercent val="0"/>
          <c:showBubbleSize val="0"/>
        </c:dLbls>
        <c:gapWidth val="115"/>
        <c:overlap val="-20"/>
        <c:axId val="15680384"/>
        <c:axId val="15668416"/>
      </c:barChart>
      <c:catAx>
        <c:axId val="15680384"/>
        <c:scaling>
          <c:orientation val="minMax"/>
        </c:scaling>
        <c:delete val="0"/>
        <c:axPos val="l"/>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15668416"/>
        <c:crosses val="autoZero"/>
        <c:auto val="1"/>
        <c:lblAlgn val="ctr"/>
        <c:lblOffset val="100"/>
        <c:noMultiLvlLbl val="0"/>
      </c:catAx>
      <c:valAx>
        <c:axId val="15668416"/>
        <c:scaling>
          <c:orientation val="minMax"/>
        </c:scaling>
        <c:delete val="0"/>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15680384"/>
        <c:crosses val="autoZero"/>
        <c:crossBetween val="between"/>
      </c:valAx>
      <c:spPr>
        <a:noFill/>
        <a:ln>
          <a:noFill/>
        </a:ln>
        <a:effectLst/>
      </c:spPr>
    </c:plotArea>
    <c:legend>
      <c:legendPos val="b"/>
      <c:layout>
        <c:manualLayout>
          <c:xMode val="edge"/>
          <c:yMode val="edge"/>
          <c:x val="0.59669526077278845"/>
          <c:y val="0.2458058396163024"/>
          <c:w val="0.38143921213651705"/>
          <c:h val="7.0775353205399405E-2"/>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2000"/>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Sheet9!$A$81</c:f>
              <c:strCache>
                <c:ptCount val="1"/>
                <c:pt idx="0">
                  <c:v>GATS 1 (2009-10)</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Sheet9!$B$80:$D$80</c:f>
              <c:strCache>
                <c:ptCount val="3"/>
                <c:pt idx="0">
                  <c:v>Total</c:v>
                </c:pt>
                <c:pt idx="1">
                  <c:v>Male</c:v>
                </c:pt>
                <c:pt idx="2">
                  <c:v>Female</c:v>
                </c:pt>
              </c:strCache>
            </c:strRef>
          </c:cat>
          <c:val>
            <c:numRef>
              <c:f>Sheet9!$B$81:$D$81</c:f>
              <c:numCache>
                <c:formatCode>0.00%</c:formatCode>
                <c:ptCount val="3"/>
                <c:pt idx="0" formatCode="0.0%">
                  <c:v>0.25900000000000001</c:v>
                </c:pt>
                <c:pt idx="1">
                  <c:v>0.32900000000000001</c:v>
                </c:pt>
                <c:pt idx="2">
                  <c:v>0.184</c:v>
                </c:pt>
              </c:numCache>
            </c:numRef>
          </c:val>
        </c:ser>
        <c:ser>
          <c:idx val="1"/>
          <c:order val="1"/>
          <c:tx>
            <c:strRef>
              <c:f>Sheet9!$A$82</c:f>
              <c:strCache>
                <c:ptCount val="1"/>
                <c:pt idx="0">
                  <c:v>GATS 2 (2016-17)</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Sheet9!$B$80:$D$80</c:f>
              <c:strCache>
                <c:ptCount val="3"/>
                <c:pt idx="0">
                  <c:v>Total</c:v>
                </c:pt>
                <c:pt idx="1">
                  <c:v>Male</c:v>
                </c:pt>
                <c:pt idx="2">
                  <c:v>Female</c:v>
                </c:pt>
              </c:strCache>
            </c:strRef>
          </c:cat>
          <c:val>
            <c:numRef>
              <c:f>Sheet9!$B$82:$D$82</c:f>
              <c:numCache>
                <c:formatCode>0.0%</c:formatCode>
                <c:ptCount val="3"/>
                <c:pt idx="0">
                  <c:v>0.214</c:v>
                </c:pt>
                <c:pt idx="1">
                  <c:v>0.29599999999999999</c:v>
                </c:pt>
                <c:pt idx="2">
                  <c:v>0.128</c:v>
                </c:pt>
              </c:numCache>
            </c:numRef>
          </c:val>
        </c:ser>
        <c:dLbls>
          <c:dLblPos val="outEnd"/>
          <c:showLegendKey val="0"/>
          <c:showVal val="1"/>
          <c:showCatName val="0"/>
          <c:showSerName val="0"/>
          <c:showPercent val="0"/>
          <c:showBubbleSize val="0"/>
        </c:dLbls>
        <c:gapWidth val="199"/>
        <c:axId val="15668960"/>
        <c:axId val="15670048"/>
      </c:barChart>
      <c:catAx>
        <c:axId val="156689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cap="none" spc="0" normalizeH="0" baseline="0">
                <a:solidFill>
                  <a:schemeClr val="tx1">
                    <a:lumMod val="65000"/>
                    <a:lumOff val="35000"/>
                  </a:schemeClr>
                </a:solidFill>
                <a:latin typeface="+mn-lt"/>
                <a:ea typeface="+mn-ea"/>
                <a:cs typeface="+mn-cs"/>
              </a:defRPr>
            </a:pPr>
            <a:endParaRPr lang="en-US"/>
          </a:p>
        </c:txPr>
        <c:crossAx val="15670048"/>
        <c:crosses val="autoZero"/>
        <c:auto val="1"/>
        <c:lblAlgn val="ctr"/>
        <c:lblOffset val="100"/>
        <c:noMultiLvlLbl val="0"/>
      </c:catAx>
      <c:valAx>
        <c:axId val="15670048"/>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15668960"/>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800"/>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Sheet9!$B$38</c:f>
              <c:strCache>
                <c:ptCount val="1"/>
                <c:pt idx="0">
                  <c:v>GATS 1 (2009-10)</c:v>
                </c:pt>
              </c:strCache>
            </c:strRef>
          </c:tx>
          <c:spPr>
            <a:solidFill>
              <a:schemeClr val="accent1"/>
            </a:solidFill>
            <a:ln>
              <a:noFill/>
            </a:ln>
            <a:effectLst/>
          </c:spPr>
          <c:invertIfNegative val="0"/>
          <c:cat>
            <c:strRef>
              <c:f>Sheet9!$A$39:$A$49</c:f>
              <c:strCache>
                <c:ptCount val="11"/>
                <c:pt idx="0">
                  <c:v>All India</c:v>
                </c:pt>
                <c:pt idx="1">
                  <c:v>Tripura</c:v>
                </c:pt>
                <c:pt idx="2">
                  <c:v>Manipur</c:v>
                </c:pt>
                <c:pt idx="3">
                  <c:v>Odisha</c:v>
                </c:pt>
                <c:pt idx="4">
                  <c:v>Assam</c:v>
                </c:pt>
                <c:pt idx="5">
                  <c:v>Arunachal Pradesh</c:v>
                </c:pt>
                <c:pt idx="6">
                  <c:v>Nagaland</c:v>
                </c:pt>
                <c:pt idx="7">
                  <c:v>Chhattisgarh</c:v>
                </c:pt>
                <c:pt idx="8">
                  <c:v>Jharkhand</c:v>
                </c:pt>
                <c:pt idx="9">
                  <c:v>Mizoram</c:v>
                </c:pt>
                <c:pt idx="10">
                  <c:v>Uttar Pradesh</c:v>
                </c:pt>
              </c:strCache>
            </c:strRef>
          </c:cat>
          <c:val>
            <c:numRef>
              <c:f>Sheet9!$B$39:$B$49</c:f>
              <c:numCache>
                <c:formatCode>0.0%</c:formatCode>
                <c:ptCount val="11"/>
                <c:pt idx="0">
                  <c:v>0.25900000000000001</c:v>
                </c:pt>
                <c:pt idx="1">
                  <c:v>0.41399999999999998</c:v>
                </c:pt>
                <c:pt idx="2">
                  <c:v>0.44500000000000001</c:v>
                </c:pt>
                <c:pt idx="3">
                  <c:v>0.43099999999999999</c:v>
                </c:pt>
                <c:pt idx="4">
                  <c:v>0.32700000000000001</c:v>
                </c:pt>
                <c:pt idx="5">
                  <c:v>0.36200000000000004</c:v>
                </c:pt>
                <c:pt idx="6">
                  <c:v>0.45299999999999996</c:v>
                </c:pt>
                <c:pt idx="7">
                  <c:v>0.47200000000000003</c:v>
                </c:pt>
                <c:pt idx="8">
                  <c:v>0.47899999999999998</c:v>
                </c:pt>
                <c:pt idx="9">
                  <c:v>0.40700000000000003</c:v>
                </c:pt>
                <c:pt idx="10">
                  <c:v>0.253</c:v>
                </c:pt>
              </c:numCache>
            </c:numRef>
          </c:val>
        </c:ser>
        <c:ser>
          <c:idx val="1"/>
          <c:order val="1"/>
          <c:tx>
            <c:strRef>
              <c:f>Sheet9!$C$38</c:f>
              <c:strCache>
                <c:ptCount val="1"/>
                <c:pt idx="0">
                  <c:v>GATS 2 (2016-17)</c:v>
                </c:pt>
              </c:strCache>
            </c:strRef>
          </c:tx>
          <c:spPr>
            <a:solidFill>
              <a:schemeClr val="accent2"/>
            </a:solidFill>
            <a:ln>
              <a:noFill/>
            </a:ln>
            <a:effectLst/>
          </c:spPr>
          <c:invertIfNegative val="0"/>
          <c:cat>
            <c:strRef>
              <c:f>Sheet9!$A$39:$A$49</c:f>
              <c:strCache>
                <c:ptCount val="11"/>
                <c:pt idx="0">
                  <c:v>All India</c:v>
                </c:pt>
                <c:pt idx="1">
                  <c:v>Tripura</c:v>
                </c:pt>
                <c:pt idx="2">
                  <c:v>Manipur</c:v>
                </c:pt>
                <c:pt idx="3">
                  <c:v>Odisha</c:v>
                </c:pt>
                <c:pt idx="4">
                  <c:v>Assam</c:v>
                </c:pt>
                <c:pt idx="5">
                  <c:v>Arunachal Pradesh</c:v>
                </c:pt>
                <c:pt idx="6">
                  <c:v>Nagaland</c:v>
                </c:pt>
                <c:pt idx="7">
                  <c:v>Chhattisgarh</c:v>
                </c:pt>
                <c:pt idx="8">
                  <c:v>Jharkhand</c:v>
                </c:pt>
                <c:pt idx="9">
                  <c:v>Mizoram</c:v>
                </c:pt>
                <c:pt idx="10">
                  <c:v>Uttar Pradesh</c:v>
                </c:pt>
              </c:strCache>
            </c:strRef>
          </c:cat>
          <c:val>
            <c:numRef>
              <c:f>Sheet9!$C$39:$C$49</c:f>
              <c:numCache>
                <c:formatCode>0.0%</c:formatCode>
                <c:ptCount val="11"/>
                <c:pt idx="0">
                  <c:v>0.214</c:v>
                </c:pt>
                <c:pt idx="1">
                  <c:v>0.48499999999999999</c:v>
                </c:pt>
                <c:pt idx="2">
                  <c:v>0.47700000000000004</c:v>
                </c:pt>
                <c:pt idx="3">
                  <c:v>0.42899999999999999</c:v>
                </c:pt>
                <c:pt idx="4">
                  <c:v>0.41700000000000004</c:v>
                </c:pt>
                <c:pt idx="5">
                  <c:v>0.39299999999999996</c:v>
                </c:pt>
                <c:pt idx="6">
                  <c:v>0.39</c:v>
                </c:pt>
                <c:pt idx="7">
                  <c:v>0.36</c:v>
                </c:pt>
                <c:pt idx="8">
                  <c:v>0.35399999999999998</c:v>
                </c:pt>
                <c:pt idx="9">
                  <c:v>0.33500000000000002</c:v>
                </c:pt>
                <c:pt idx="10">
                  <c:v>0.29399999999999998</c:v>
                </c:pt>
              </c:numCache>
            </c:numRef>
          </c:val>
        </c:ser>
        <c:dLbls>
          <c:showLegendKey val="0"/>
          <c:showVal val="0"/>
          <c:showCatName val="0"/>
          <c:showSerName val="0"/>
          <c:showPercent val="0"/>
          <c:showBubbleSize val="0"/>
        </c:dLbls>
        <c:gapWidth val="269"/>
        <c:overlap val="-27"/>
        <c:axId val="15676032"/>
        <c:axId val="15671136"/>
      </c:barChart>
      <c:lineChart>
        <c:grouping val="standard"/>
        <c:varyColors val="0"/>
        <c:ser>
          <c:idx val="2"/>
          <c:order val="2"/>
          <c:tx>
            <c:strRef>
              <c:f>Sheet9!$D$38</c:f>
              <c:strCache>
                <c:ptCount val="1"/>
                <c:pt idx="0">
                  <c:v>% Change</c:v>
                </c:pt>
              </c:strCache>
            </c:strRef>
          </c:tx>
          <c:spPr>
            <a:ln w="38100" cap="rnd">
              <a:solidFill>
                <a:schemeClr val="accent3"/>
              </a:solidFill>
              <a:round/>
            </a:ln>
            <a:effectLst/>
          </c:spPr>
          <c:marker>
            <c:symbol val="none"/>
          </c:marker>
          <c:cat>
            <c:strRef>
              <c:f>Sheet9!$A$39:$A$49</c:f>
              <c:strCache>
                <c:ptCount val="11"/>
                <c:pt idx="0">
                  <c:v>All India</c:v>
                </c:pt>
                <c:pt idx="1">
                  <c:v>Tripura</c:v>
                </c:pt>
                <c:pt idx="2">
                  <c:v>Manipur</c:v>
                </c:pt>
                <c:pt idx="3">
                  <c:v>Odisha</c:v>
                </c:pt>
                <c:pt idx="4">
                  <c:v>Assam</c:v>
                </c:pt>
                <c:pt idx="5">
                  <c:v>Arunachal Pradesh</c:v>
                </c:pt>
                <c:pt idx="6">
                  <c:v>Nagaland</c:v>
                </c:pt>
                <c:pt idx="7">
                  <c:v>Chhattisgarh</c:v>
                </c:pt>
                <c:pt idx="8">
                  <c:v>Jharkhand</c:v>
                </c:pt>
                <c:pt idx="9">
                  <c:v>Mizoram</c:v>
                </c:pt>
                <c:pt idx="10">
                  <c:v>Uttar Pradesh</c:v>
                </c:pt>
              </c:strCache>
            </c:strRef>
          </c:cat>
          <c:val>
            <c:numRef>
              <c:f>Sheet9!$D$39:$D$49</c:f>
              <c:numCache>
                <c:formatCode>0.0%</c:formatCode>
                <c:ptCount val="11"/>
                <c:pt idx="0">
                  <c:v>-0.17374517374517384</c:v>
                </c:pt>
                <c:pt idx="1">
                  <c:v>0.1714975845410629</c:v>
                </c:pt>
                <c:pt idx="2">
                  <c:v>7.1910112359550693E-2</c:v>
                </c:pt>
                <c:pt idx="3">
                  <c:v>-4.6403712296984034E-3</c:v>
                </c:pt>
                <c:pt idx="4">
                  <c:v>0.27522935779816526</c:v>
                </c:pt>
                <c:pt idx="5">
                  <c:v>8.5635359116021936E-2</c:v>
                </c:pt>
                <c:pt idx="6">
                  <c:v>-0.13907284768211914</c:v>
                </c:pt>
                <c:pt idx="7">
                  <c:v>-0.23728813559322037</c:v>
                </c:pt>
                <c:pt idx="8">
                  <c:v>-0.26096033402922758</c:v>
                </c:pt>
                <c:pt idx="9">
                  <c:v>-0.17690417690417692</c:v>
                </c:pt>
                <c:pt idx="10">
                  <c:v>0.1620553359683794</c:v>
                </c:pt>
              </c:numCache>
            </c:numRef>
          </c:val>
          <c:smooth val="0"/>
        </c:ser>
        <c:dLbls>
          <c:showLegendKey val="0"/>
          <c:showVal val="0"/>
          <c:showCatName val="0"/>
          <c:showSerName val="0"/>
          <c:showPercent val="0"/>
          <c:showBubbleSize val="0"/>
        </c:dLbls>
        <c:marker val="1"/>
        <c:smooth val="0"/>
        <c:axId val="15673856"/>
        <c:axId val="15671680"/>
      </c:lineChart>
      <c:catAx>
        <c:axId val="15676032"/>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cap="none" spc="0" normalizeH="0" baseline="0">
                <a:solidFill>
                  <a:schemeClr val="tx1">
                    <a:lumMod val="65000"/>
                    <a:lumOff val="35000"/>
                  </a:schemeClr>
                </a:solidFill>
                <a:latin typeface="+mn-lt"/>
                <a:ea typeface="+mn-ea"/>
                <a:cs typeface="+mn-cs"/>
              </a:defRPr>
            </a:pPr>
            <a:endParaRPr lang="en-US"/>
          </a:p>
        </c:txPr>
        <c:crossAx val="15671136"/>
        <c:crosses val="autoZero"/>
        <c:auto val="1"/>
        <c:lblAlgn val="ctr"/>
        <c:lblOffset val="100"/>
        <c:noMultiLvlLbl val="0"/>
      </c:catAx>
      <c:valAx>
        <c:axId val="15671136"/>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5400000" spcFirstLastPara="1" vertOverflow="ellipsis" vert="horz" wrap="square" anchor="ctr" anchorCtr="1"/>
              <a:lstStyle/>
              <a:p>
                <a:pPr>
                  <a:defRPr sz="1600" b="0" i="0" u="none" strike="noStrike" kern="1200" cap="all" baseline="0">
                    <a:solidFill>
                      <a:schemeClr val="tx1">
                        <a:lumMod val="65000"/>
                        <a:lumOff val="35000"/>
                      </a:schemeClr>
                    </a:solidFill>
                    <a:latin typeface="+mn-lt"/>
                    <a:ea typeface="+mn-ea"/>
                    <a:cs typeface="+mn-cs"/>
                  </a:defRPr>
                </a:pPr>
                <a:r>
                  <a:rPr lang="en-IN"/>
                  <a:t>Adult prevalence</a:t>
                </a:r>
              </a:p>
            </c:rich>
          </c:tx>
          <c:layout/>
          <c:overlay val="0"/>
          <c:spPr>
            <a:noFill/>
            <a:ln>
              <a:noFill/>
            </a:ln>
            <a:effectLst/>
          </c:spPr>
          <c:txPr>
            <a:bodyPr rot="-5400000" spcFirstLastPara="1" vertOverflow="ellipsis" vert="horz" wrap="square" anchor="ctr" anchorCtr="1"/>
            <a:lstStyle/>
            <a:p>
              <a:pPr>
                <a:defRPr sz="1600" b="0" i="0" u="none" strike="noStrike" kern="1200" cap="all" baseline="0">
                  <a:solidFill>
                    <a:schemeClr val="tx1">
                      <a:lumMod val="65000"/>
                      <a:lumOff val="35000"/>
                    </a:schemeClr>
                  </a:solidFill>
                  <a:latin typeface="+mn-lt"/>
                  <a:ea typeface="+mn-ea"/>
                  <a:cs typeface="+mn-cs"/>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5676032"/>
        <c:crosses val="autoZero"/>
        <c:crossBetween val="between"/>
      </c:valAx>
      <c:valAx>
        <c:axId val="15671680"/>
        <c:scaling>
          <c:orientation val="minMax"/>
        </c:scaling>
        <c:delete val="0"/>
        <c:axPos val="r"/>
        <c:title>
          <c:tx>
            <c:rich>
              <a:bodyPr rot="-5400000" spcFirstLastPara="1" vertOverflow="ellipsis" vert="horz" wrap="square" anchor="ctr" anchorCtr="1"/>
              <a:lstStyle/>
              <a:p>
                <a:pPr>
                  <a:defRPr sz="1600" b="0" i="0" u="none" strike="noStrike" kern="1200" cap="all" baseline="0">
                    <a:solidFill>
                      <a:schemeClr val="tx1">
                        <a:lumMod val="65000"/>
                        <a:lumOff val="35000"/>
                      </a:schemeClr>
                    </a:solidFill>
                    <a:latin typeface="+mn-lt"/>
                    <a:ea typeface="+mn-ea"/>
                    <a:cs typeface="+mn-cs"/>
                  </a:defRPr>
                </a:pPr>
                <a:r>
                  <a:rPr lang="en-IN"/>
                  <a:t>Relative Change in prevalence</a:t>
                </a:r>
              </a:p>
            </c:rich>
          </c:tx>
          <c:layout/>
          <c:overlay val="0"/>
          <c:spPr>
            <a:noFill/>
            <a:ln>
              <a:noFill/>
            </a:ln>
            <a:effectLst/>
          </c:spPr>
          <c:txPr>
            <a:bodyPr rot="-5400000" spcFirstLastPara="1" vertOverflow="ellipsis" vert="horz" wrap="square" anchor="ctr" anchorCtr="1"/>
            <a:lstStyle/>
            <a:p>
              <a:pPr>
                <a:defRPr sz="1600" b="0" i="0" u="none" strike="noStrike" kern="1200" cap="all" baseline="0">
                  <a:solidFill>
                    <a:schemeClr val="tx1">
                      <a:lumMod val="65000"/>
                      <a:lumOff val="35000"/>
                    </a:schemeClr>
                  </a:solidFill>
                  <a:latin typeface="+mn-lt"/>
                  <a:ea typeface="+mn-ea"/>
                  <a:cs typeface="+mn-cs"/>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5673856"/>
        <c:crosses val="max"/>
        <c:crossBetween val="between"/>
      </c:valAx>
      <c:catAx>
        <c:axId val="15673856"/>
        <c:scaling>
          <c:orientation val="minMax"/>
        </c:scaling>
        <c:delete val="1"/>
        <c:axPos val="b"/>
        <c:numFmt formatCode="General" sourceLinked="1"/>
        <c:majorTickMark val="out"/>
        <c:minorTickMark val="none"/>
        <c:tickLblPos val="nextTo"/>
        <c:crossAx val="15671680"/>
        <c:crosses val="autoZero"/>
        <c:auto val="1"/>
        <c:lblAlgn val="ctr"/>
        <c:lblOffset val="100"/>
        <c:noMultiLvlLbl val="0"/>
      </c:cat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600"/>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Sheet9!$G$38</c:f>
              <c:strCache>
                <c:ptCount val="1"/>
                <c:pt idx="0">
                  <c:v>GATS 1 (2009-10)</c:v>
                </c:pt>
              </c:strCache>
            </c:strRef>
          </c:tx>
          <c:spPr>
            <a:solidFill>
              <a:schemeClr val="accent1"/>
            </a:solidFill>
            <a:ln>
              <a:noFill/>
            </a:ln>
            <a:effectLst/>
          </c:spPr>
          <c:invertIfNegative val="0"/>
          <c:cat>
            <c:strRef>
              <c:f>Sheet9!$F$39:$F$50</c:f>
              <c:strCache>
                <c:ptCount val="12"/>
                <c:pt idx="0">
                  <c:v>All India</c:v>
                </c:pt>
                <c:pt idx="1">
                  <c:v>Sikkim</c:v>
                </c:pt>
                <c:pt idx="2">
                  <c:v>Andhra Pradesh</c:v>
                </c:pt>
                <c:pt idx="3">
                  <c:v>Bihar</c:v>
                </c:pt>
                <c:pt idx="4">
                  <c:v>Kerala</c:v>
                </c:pt>
                <c:pt idx="5">
                  <c:v>Jammu &amp; Kashmir</c:v>
                </c:pt>
                <c:pt idx="6">
                  <c:v>Himachal Pradesh</c:v>
                </c:pt>
                <c:pt idx="7">
                  <c:v>Meghalaya</c:v>
                </c:pt>
                <c:pt idx="8">
                  <c:v>Jharkhand</c:v>
                </c:pt>
                <c:pt idx="9">
                  <c:v>Rajasthan</c:v>
                </c:pt>
                <c:pt idx="10">
                  <c:v>Chhattisgarh</c:v>
                </c:pt>
                <c:pt idx="11">
                  <c:v>Puducherry</c:v>
                </c:pt>
              </c:strCache>
            </c:strRef>
          </c:cat>
          <c:val>
            <c:numRef>
              <c:f>Sheet9!$G$39:$G$50</c:f>
              <c:numCache>
                <c:formatCode>0.0%</c:formatCode>
                <c:ptCount val="12"/>
                <c:pt idx="0">
                  <c:v>0.25900000000000001</c:v>
                </c:pt>
                <c:pt idx="1">
                  <c:v>0.25600000000000001</c:v>
                </c:pt>
                <c:pt idx="2">
                  <c:v>0.151</c:v>
                </c:pt>
                <c:pt idx="3">
                  <c:v>0.48700000000000004</c:v>
                </c:pt>
                <c:pt idx="4">
                  <c:v>0.107</c:v>
                </c:pt>
                <c:pt idx="5">
                  <c:v>7.5999999999999998E-2</c:v>
                </c:pt>
                <c:pt idx="6">
                  <c:v>4.4999999999999998E-2</c:v>
                </c:pt>
                <c:pt idx="7">
                  <c:v>0.28199999999999997</c:v>
                </c:pt>
                <c:pt idx="8">
                  <c:v>0.47899999999999998</c:v>
                </c:pt>
                <c:pt idx="9">
                  <c:v>0.18899999999999997</c:v>
                </c:pt>
                <c:pt idx="10">
                  <c:v>0.47200000000000003</c:v>
                </c:pt>
                <c:pt idx="11">
                  <c:v>6.0999999999999999E-2</c:v>
                </c:pt>
              </c:numCache>
            </c:numRef>
          </c:val>
        </c:ser>
        <c:ser>
          <c:idx val="1"/>
          <c:order val="1"/>
          <c:tx>
            <c:strRef>
              <c:f>Sheet9!$H$38</c:f>
              <c:strCache>
                <c:ptCount val="1"/>
                <c:pt idx="0">
                  <c:v>GATS 2 (2016-17)</c:v>
                </c:pt>
              </c:strCache>
            </c:strRef>
          </c:tx>
          <c:spPr>
            <a:solidFill>
              <a:schemeClr val="accent2"/>
            </a:solidFill>
            <a:ln>
              <a:noFill/>
            </a:ln>
            <a:effectLst/>
          </c:spPr>
          <c:invertIfNegative val="0"/>
          <c:cat>
            <c:strRef>
              <c:f>Sheet9!$F$39:$F$50</c:f>
              <c:strCache>
                <c:ptCount val="12"/>
                <c:pt idx="0">
                  <c:v>All India</c:v>
                </c:pt>
                <c:pt idx="1">
                  <c:v>Sikkim</c:v>
                </c:pt>
                <c:pt idx="2">
                  <c:v>Andhra Pradesh</c:v>
                </c:pt>
                <c:pt idx="3">
                  <c:v>Bihar</c:v>
                </c:pt>
                <c:pt idx="4">
                  <c:v>Kerala</c:v>
                </c:pt>
                <c:pt idx="5">
                  <c:v>Jammu &amp; Kashmir</c:v>
                </c:pt>
                <c:pt idx="6">
                  <c:v>Himachal Pradesh</c:v>
                </c:pt>
                <c:pt idx="7">
                  <c:v>Meghalaya</c:v>
                </c:pt>
                <c:pt idx="8">
                  <c:v>Jharkhand</c:v>
                </c:pt>
                <c:pt idx="9">
                  <c:v>Rajasthan</c:v>
                </c:pt>
                <c:pt idx="10">
                  <c:v>Chhattisgarh</c:v>
                </c:pt>
                <c:pt idx="11">
                  <c:v>Puducherry</c:v>
                </c:pt>
              </c:strCache>
            </c:strRef>
          </c:cat>
          <c:val>
            <c:numRef>
              <c:f>Sheet9!$H$39:$H$50</c:f>
              <c:numCache>
                <c:formatCode>0.0%</c:formatCode>
                <c:ptCount val="12"/>
                <c:pt idx="0">
                  <c:v>0.214</c:v>
                </c:pt>
                <c:pt idx="1">
                  <c:v>9.6999999999999989E-2</c:v>
                </c:pt>
                <c:pt idx="2">
                  <c:v>7.0999999999999994E-2</c:v>
                </c:pt>
                <c:pt idx="3">
                  <c:v>0.23499999999999999</c:v>
                </c:pt>
                <c:pt idx="4">
                  <c:v>5.4000000000000006E-2</c:v>
                </c:pt>
                <c:pt idx="5">
                  <c:v>4.2999999999999997E-2</c:v>
                </c:pt>
                <c:pt idx="6">
                  <c:v>3.1E-2</c:v>
                </c:pt>
                <c:pt idx="7">
                  <c:v>0.20300000000000001</c:v>
                </c:pt>
                <c:pt idx="8">
                  <c:v>0.35399999999999998</c:v>
                </c:pt>
                <c:pt idx="9">
                  <c:v>0.14099999999999999</c:v>
                </c:pt>
                <c:pt idx="10">
                  <c:v>0.36</c:v>
                </c:pt>
                <c:pt idx="11">
                  <c:v>4.7E-2</c:v>
                </c:pt>
              </c:numCache>
            </c:numRef>
          </c:val>
        </c:ser>
        <c:dLbls>
          <c:showLegendKey val="0"/>
          <c:showVal val="0"/>
          <c:showCatName val="0"/>
          <c:showSerName val="0"/>
          <c:showPercent val="0"/>
          <c:showBubbleSize val="0"/>
        </c:dLbls>
        <c:gapWidth val="269"/>
        <c:overlap val="-27"/>
        <c:axId val="15674400"/>
        <c:axId val="15677664"/>
      </c:barChart>
      <c:lineChart>
        <c:grouping val="standard"/>
        <c:varyColors val="0"/>
        <c:ser>
          <c:idx val="2"/>
          <c:order val="2"/>
          <c:tx>
            <c:strRef>
              <c:f>Sheet9!$I$38</c:f>
              <c:strCache>
                <c:ptCount val="1"/>
                <c:pt idx="0">
                  <c:v>% Change</c:v>
                </c:pt>
              </c:strCache>
            </c:strRef>
          </c:tx>
          <c:spPr>
            <a:ln w="38100" cap="rnd">
              <a:solidFill>
                <a:schemeClr val="accent3"/>
              </a:solidFill>
              <a:round/>
            </a:ln>
            <a:effectLst/>
          </c:spPr>
          <c:marker>
            <c:symbol val="none"/>
          </c:marker>
          <c:cat>
            <c:strRef>
              <c:f>Sheet9!$F$39:$F$50</c:f>
              <c:strCache>
                <c:ptCount val="12"/>
                <c:pt idx="0">
                  <c:v>All India</c:v>
                </c:pt>
                <c:pt idx="1">
                  <c:v>Sikkim</c:v>
                </c:pt>
                <c:pt idx="2">
                  <c:v>Andhra Pradesh</c:v>
                </c:pt>
                <c:pt idx="3">
                  <c:v>Bihar</c:v>
                </c:pt>
                <c:pt idx="4">
                  <c:v>Kerala</c:v>
                </c:pt>
                <c:pt idx="5">
                  <c:v>Jammu &amp; Kashmir</c:v>
                </c:pt>
                <c:pt idx="6">
                  <c:v>Himachal Pradesh</c:v>
                </c:pt>
                <c:pt idx="7">
                  <c:v>Meghalaya</c:v>
                </c:pt>
                <c:pt idx="8">
                  <c:v>Jharkhand</c:v>
                </c:pt>
                <c:pt idx="9">
                  <c:v>Rajasthan</c:v>
                </c:pt>
                <c:pt idx="10">
                  <c:v>Chhattisgarh</c:v>
                </c:pt>
                <c:pt idx="11">
                  <c:v>Puducherry</c:v>
                </c:pt>
              </c:strCache>
            </c:strRef>
          </c:cat>
          <c:val>
            <c:numRef>
              <c:f>Sheet9!$I$39:$I$50</c:f>
              <c:numCache>
                <c:formatCode>0.0%</c:formatCode>
                <c:ptCount val="12"/>
                <c:pt idx="0">
                  <c:v>-0.17374517374517384</c:v>
                </c:pt>
                <c:pt idx="1">
                  <c:v>-0.62109375</c:v>
                </c:pt>
                <c:pt idx="2">
                  <c:v>-0.5298013245033113</c:v>
                </c:pt>
                <c:pt idx="3">
                  <c:v>-0.51745379876796727</c:v>
                </c:pt>
                <c:pt idx="4">
                  <c:v>-0.49532710280373826</c:v>
                </c:pt>
                <c:pt idx="5">
                  <c:v>-0.43421052631578949</c:v>
                </c:pt>
                <c:pt idx="6">
                  <c:v>-0.31111111111111112</c:v>
                </c:pt>
                <c:pt idx="7">
                  <c:v>-0.28014184397163111</c:v>
                </c:pt>
                <c:pt idx="8">
                  <c:v>-0.26096033402922758</c:v>
                </c:pt>
                <c:pt idx="9">
                  <c:v>-0.25396825396825395</c:v>
                </c:pt>
                <c:pt idx="10">
                  <c:v>-0.23728813559322037</c:v>
                </c:pt>
                <c:pt idx="11">
                  <c:v>-0.22950819672131151</c:v>
                </c:pt>
              </c:numCache>
            </c:numRef>
          </c:val>
          <c:smooth val="0"/>
        </c:ser>
        <c:dLbls>
          <c:showLegendKey val="0"/>
          <c:showVal val="0"/>
          <c:showCatName val="0"/>
          <c:showSerName val="0"/>
          <c:showPercent val="0"/>
          <c:showBubbleSize val="0"/>
        </c:dLbls>
        <c:marker val="1"/>
        <c:smooth val="0"/>
        <c:axId val="15675488"/>
        <c:axId val="15674944"/>
      </c:lineChart>
      <c:catAx>
        <c:axId val="15674400"/>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cap="none" spc="0" normalizeH="0" baseline="0">
                <a:solidFill>
                  <a:schemeClr val="tx1">
                    <a:lumMod val="65000"/>
                    <a:lumOff val="35000"/>
                  </a:schemeClr>
                </a:solidFill>
                <a:latin typeface="+mn-lt"/>
                <a:ea typeface="+mn-ea"/>
                <a:cs typeface="+mn-cs"/>
              </a:defRPr>
            </a:pPr>
            <a:endParaRPr lang="en-US"/>
          </a:p>
        </c:txPr>
        <c:crossAx val="15677664"/>
        <c:crosses val="autoZero"/>
        <c:auto val="1"/>
        <c:lblAlgn val="ctr"/>
        <c:lblOffset val="100"/>
        <c:noMultiLvlLbl val="0"/>
      </c:catAx>
      <c:valAx>
        <c:axId val="15677664"/>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5400000" spcFirstLastPara="1" vertOverflow="ellipsis" vert="horz" wrap="square" anchor="ctr" anchorCtr="1"/>
              <a:lstStyle/>
              <a:p>
                <a:pPr>
                  <a:defRPr sz="1600" b="0" i="0" u="none" strike="noStrike" kern="1200" cap="all" baseline="0">
                    <a:solidFill>
                      <a:schemeClr val="tx1">
                        <a:lumMod val="65000"/>
                        <a:lumOff val="35000"/>
                      </a:schemeClr>
                    </a:solidFill>
                    <a:latin typeface="+mn-lt"/>
                    <a:ea typeface="+mn-ea"/>
                    <a:cs typeface="+mn-cs"/>
                  </a:defRPr>
                </a:pPr>
                <a:r>
                  <a:rPr lang="en-IN"/>
                  <a:t>Adult prevalence</a:t>
                </a:r>
              </a:p>
            </c:rich>
          </c:tx>
          <c:layout/>
          <c:overlay val="0"/>
          <c:spPr>
            <a:noFill/>
            <a:ln>
              <a:noFill/>
            </a:ln>
            <a:effectLst/>
          </c:spPr>
          <c:txPr>
            <a:bodyPr rot="-5400000" spcFirstLastPara="1" vertOverflow="ellipsis" vert="horz" wrap="square" anchor="ctr" anchorCtr="1"/>
            <a:lstStyle/>
            <a:p>
              <a:pPr>
                <a:defRPr sz="1600" b="0" i="0" u="none" strike="noStrike" kern="1200" cap="all" baseline="0">
                  <a:solidFill>
                    <a:schemeClr val="tx1">
                      <a:lumMod val="65000"/>
                      <a:lumOff val="35000"/>
                    </a:schemeClr>
                  </a:solidFill>
                  <a:latin typeface="+mn-lt"/>
                  <a:ea typeface="+mn-ea"/>
                  <a:cs typeface="+mn-cs"/>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5674400"/>
        <c:crosses val="autoZero"/>
        <c:crossBetween val="between"/>
      </c:valAx>
      <c:valAx>
        <c:axId val="15674944"/>
        <c:scaling>
          <c:orientation val="minMax"/>
        </c:scaling>
        <c:delete val="0"/>
        <c:axPos val="r"/>
        <c:title>
          <c:tx>
            <c:rich>
              <a:bodyPr rot="-5400000" spcFirstLastPara="1" vertOverflow="ellipsis" vert="horz" wrap="square" anchor="ctr" anchorCtr="1"/>
              <a:lstStyle/>
              <a:p>
                <a:pPr>
                  <a:defRPr sz="1600" b="0" i="0" u="none" strike="noStrike" kern="1200" cap="all" baseline="0">
                    <a:solidFill>
                      <a:schemeClr val="tx1">
                        <a:lumMod val="65000"/>
                        <a:lumOff val="35000"/>
                      </a:schemeClr>
                    </a:solidFill>
                    <a:latin typeface="+mn-lt"/>
                    <a:ea typeface="+mn-ea"/>
                    <a:cs typeface="+mn-cs"/>
                  </a:defRPr>
                </a:pPr>
                <a:r>
                  <a:rPr lang="en-IN"/>
                  <a:t>relative change in prevalence</a:t>
                </a:r>
              </a:p>
            </c:rich>
          </c:tx>
          <c:layout/>
          <c:overlay val="0"/>
          <c:spPr>
            <a:noFill/>
            <a:ln>
              <a:noFill/>
            </a:ln>
            <a:effectLst/>
          </c:spPr>
          <c:txPr>
            <a:bodyPr rot="-5400000" spcFirstLastPara="1" vertOverflow="ellipsis" vert="horz" wrap="square" anchor="ctr" anchorCtr="1"/>
            <a:lstStyle/>
            <a:p>
              <a:pPr>
                <a:defRPr sz="1600" b="0" i="0" u="none" strike="noStrike" kern="1200" cap="all" baseline="0">
                  <a:solidFill>
                    <a:schemeClr val="tx1">
                      <a:lumMod val="65000"/>
                      <a:lumOff val="35000"/>
                    </a:schemeClr>
                  </a:solidFill>
                  <a:latin typeface="+mn-lt"/>
                  <a:ea typeface="+mn-ea"/>
                  <a:cs typeface="+mn-cs"/>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5675488"/>
        <c:crosses val="max"/>
        <c:crossBetween val="between"/>
      </c:valAx>
      <c:catAx>
        <c:axId val="15675488"/>
        <c:scaling>
          <c:orientation val="minMax"/>
        </c:scaling>
        <c:delete val="1"/>
        <c:axPos val="b"/>
        <c:numFmt formatCode="General" sourceLinked="1"/>
        <c:majorTickMark val="out"/>
        <c:minorTickMark val="none"/>
        <c:tickLblPos val="nextTo"/>
        <c:crossAx val="15674944"/>
        <c:crosses val="autoZero"/>
        <c:auto val="1"/>
        <c:lblAlgn val="ctr"/>
        <c:lblOffset val="100"/>
        <c:noMultiLvlLbl val="0"/>
      </c:cat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600"/>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Sheet5!$A$74</c:f>
              <c:strCache>
                <c:ptCount val="1"/>
                <c:pt idx="0">
                  <c:v>ITC  Wave 1 (2009)</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Sheet5!$B$73:$D$73</c:f>
              <c:strCache>
                <c:ptCount val="3"/>
                <c:pt idx="0">
                  <c:v>Total</c:v>
                </c:pt>
                <c:pt idx="1">
                  <c:v>Male</c:v>
                </c:pt>
                <c:pt idx="2">
                  <c:v>Female</c:v>
                </c:pt>
              </c:strCache>
            </c:strRef>
          </c:cat>
          <c:val>
            <c:numRef>
              <c:f>Sheet5!$B$74:$D$74</c:f>
              <c:numCache>
                <c:formatCode>0.0%</c:formatCode>
                <c:ptCount val="3"/>
                <c:pt idx="0">
                  <c:v>0.28599999999999998</c:v>
                </c:pt>
                <c:pt idx="1">
                  <c:v>0.26800000000000002</c:v>
                </c:pt>
                <c:pt idx="2">
                  <c:v>0.30399999999999999</c:v>
                </c:pt>
              </c:numCache>
            </c:numRef>
          </c:val>
        </c:ser>
        <c:ser>
          <c:idx val="1"/>
          <c:order val="1"/>
          <c:tx>
            <c:strRef>
              <c:f>Sheet5!$A$75</c:f>
              <c:strCache>
                <c:ptCount val="1"/>
                <c:pt idx="0">
                  <c:v>ITC Wave 3 (2012)</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Sheet5!$B$73:$D$73</c:f>
              <c:strCache>
                <c:ptCount val="3"/>
                <c:pt idx="0">
                  <c:v>Total</c:v>
                </c:pt>
                <c:pt idx="1">
                  <c:v>Male</c:v>
                </c:pt>
                <c:pt idx="2">
                  <c:v>Female</c:v>
                </c:pt>
              </c:strCache>
            </c:strRef>
          </c:cat>
          <c:val>
            <c:numRef>
              <c:f>Sheet5!$B$75:$D$75</c:f>
              <c:numCache>
                <c:formatCode>0.0%</c:formatCode>
                <c:ptCount val="3"/>
                <c:pt idx="0">
                  <c:v>0.22</c:v>
                </c:pt>
                <c:pt idx="1">
                  <c:v>0.19500000000000001</c:v>
                </c:pt>
                <c:pt idx="2">
                  <c:v>0.245</c:v>
                </c:pt>
              </c:numCache>
            </c:numRef>
          </c:val>
        </c:ser>
        <c:dLbls>
          <c:dLblPos val="outEnd"/>
          <c:showLegendKey val="0"/>
          <c:showVal val="1"/>
          <c:showCatName val="0"/>
          <c:showSerName val="0"/>
          <c:showPercent val="0"/>
          <c:showBubbleSize val="0"/>
        </c:dLbls>
        <c:gapWidth val="199"/>
        <c:axId val="9566224"/>
        <c:axId val="9559152"/>
      </c:barChart>
      <c:catAx>
        <c:axId val="95662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cap="none" spc="0" normalizeH="0" baseline="0">
                <a:solidFill>
                  <a:schemeClr val="tx1">
                    <a:lumMod val="65000"/>
                    <a:lumOff val="35000"/>
                  </a:schemeClr>
                </a:solidFill>
                <a:latin typeface="+mn-lt"/>
                <a:ea typeface="+mn-ea"/>
                <a:cs typeface="+mn-cs"/>
              </a:defRPr>
            </a:pPr>
            <a:endParaRPr lang="en-US"/>
          </a:p>
        </c:txPr>
        <c:crossAx val="9559152"/>
        <c:crosses val="autoZero"/>
        <c:auto val="1"/>
        <c:lblAlgn val="ctr"/>
        <c:lblOffset val="100"/>
        <c:noMultiLvlLbl val="0"/>
      </c:catAx>
      <c:valAx>
        <c:axId val="9559152"/>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9566224"/>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800"/>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Sheet6!$G$1</c:f>
              <c:strCache>
                <c:ptCount val="1"/>
                <c:pt idx="0">
                  <c:v>Retail price of Most sold brand (In PPP$)</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Sheet6!$F$2:$F$5</c:f>
              <c:strCache>
                <c:ptCount val="4"/>
                <c:pt idx="0">
                  <c:v>HIC</c:v>
                </c:pt>
                <c:pt idx="1">
                  <c:v>UMIC</c:v>
                </c:pt>
                <c:pt idx="2">
                  <c:v>LMIC</c:v>
                </c:pt>
                <c:pt idx="3">
                  <c:v>LIC</c:v>
                </c:pt>
              </c:strCache>
            </c:strRef>
          </c:cat>
          <c:val>
            <c:numRef>
              <c:f>Sheet6!$G$2:$G$5</c:f>
              <c:numCache>
                <c:formatCode>0.0</c:formatCode>
                <c:ptCount val="4"/>
                <c:pt idx="0">
                  <c:v>19.170000000000002</c:v>
                </c:pt>
                <c:pt idx="1">
                  <c:v>11.941111111111111</c:v>
                </c:pt>
                <c:pt idx="2">
                  <c:v>4.4776923076923083</c:v>
                </c:pt>
                <c:pt idx="3">
                  <c:v>0.22600000000000003</c:v>
                </c:pt>
              </c:numCache>
            </c:numRef>
          </c:val>
        </c:ser>
        <c:dLbls>
          <c:showLegendKey val="0"/>
          <c:showVal val="0"/>
          <c:showCatName val="0"/>
          <c:showSerName val="0"/>
          <c:showPercent val="0"/>
          <c:showBubbleSize val="0"/>
        </c:dLbls>
        <c:gapWidth val="269"/>
        <c:overlap val="-27"/>
        <c:axId val="1803818976"/>
        <c:axId val="51152880"/>
      </c:barChart>
      <c:lineChart>
        <c:grouping val="standard"/>
        <c:varyColors val="0"/>
        <c:ser>
          <c:idx val="1"/>
          <c:order val="1"/>
          <c:tx>
            <c:strRef>
              <c:f>Sheet6!$H$1</c:f>
              <c:strCache>
                <c:ptCount val="1"/>
                <c:pt idx="0">
                  <c:v>Total Tax as a % of price</c:v>
                </c:pt>
              </c:strCache>
            </c:strRef>
          </c:tx>
          <c:spPr>
            <a:ln w="38100" cap="rnd">
              <a:solidFill>
                <a:schemeClr val="accent2"/>
              </a:solidFill>
              <a:round/>
            </a:ln>
            <a:effectLst/>
          </c:spPr>
          <c:marker>
            <c:symbol val="none"/>
          </c:marker>
          <c:dLbls>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Sheet6!$F$2:$F$5</c:f>
              <c:strCache>
                <c:ptCount val="4"/>
                <c:pt idx="0">
                  <c:v>HIC</c:v>
                </c:pt>
                <c:pt idx="1">
                  <c:v>UMIC</c:v>
                </c:pt>
                <c:pt idx="2">
                  <c:v>LMIC</c:v>
                </c:pt>
                <c:pt idx="3">
                  <c:v>LIC</c:v>
                </c:pt>
              </c:strCache>
            </c:strRef>
          </c:cat>
          <c:val>
            <c:numRef>
              <c:f>Sheet6!$H$2:$H$5</c:f>
              <c:numCache>
                <c:formatCode>0.0%</c:formatCode>
                <c:ptCount val="4"/>
                <c:pt idx="0">
                  <c:v>0.41743750000000007</c:v>
                </c:pt>
                <c:pt idx="1">
                  <c:v>0.36339999999999995</c:v>
                </c:pt>
                <c:pt idx="2">
                  <c:v>0.31454615384615392</c:v>
                </c:pt>
                <c:pt idx="3">
                  <c:v>0.18195999999999998</c:v>
                </c:pt>
              </c:numCache>
            </c:numRef>
          </c:val>
          <c:smooth val="0"/>
        </c:ser>
        <c:dLbls>
          <c:showLegendKey val="0"/>
          <c:showVal val="0"/>
          <c:showCatName val="0"/>
          <c:showSerName val="0"/>
          <c:showPercent val="0"/>
          <c:showBubbleSize val="0"/>
        </c:dLbls>
        <c:marker val="1"/>
        <c:smooth val="0"/>
        <c:axId val="51155056"/>
        <c:axId val="51156144"/>
      </c:lineChart>
      <c:catAx>
        <c:axId val="1803818976"/>
        <c:scaling>
          <c:orientation val="minMax"/>
        </c:scaling>
        <c:delete val="0"/>
        <c:axPos val="b"/>
        <c:title>
          <c:tx>
            <c:rich>
              <a:bodyPr rot="0" spcFirstLastPara="1" vertOverflow="ellipsis" vert="horz" wrap="square" anchor="ctr" anchorCtr="1"/>
              <a:lstStyle/>
              <a:p>
                <a:pPr>
                  <a:defRPr sz="1800" b="0" i="0" u="none" strike="noStrike" kern="1200" cap="all" baseline="0">
                    <a:solidFill>
                      <a:schemeClr val="tx1">
                        <a:lumMod val="65000"/>
                        <a:lumOff val="35000"/>
                      </a:schemeClr>
                    </a:solidFill>
                    <a:latin typeface="+mn-lt"/>
                    <a:ea typeface="+mn-ea"/>
                    <a:cs typeface="+mn-cs"/>
                  </a:defRPr>
                </a:pPr>
                <a:r>
                  <a:rPr lang="en-IN"/>
                  <a:t>cOUNTRY INCOME GROUPS</a:t>
                </a:r>
              </a:p>
            </c:rich>
          </c:tx>
          <c:layout/>
          <c:overlay val="0"/>
          <c:spPr>
            <a:noFill/>
            <a:ln>
              <a:noFill/>
            </a:ln>
            <a:effectLst/>
          </c:spPr>
          <c:txPr>
            <a:bodyPr rot="0" spcFirstLastPara="1" vertOverflow="ellipsis" vert="horz" wrap="square" anchor="ctr" anchorCtr="1"/>
            <a:lstStyle/>
            <a:p>
              <a:pPr>
                <a:defRPr sz="1800" b="0" i="0" u="none" strike="noStrike" kern="1200" cap="all" baseline="0">
                  <a:solidFill>
                    <a:schemeClr val="tx1">
                      <a:lumMod val="65000"/>
                      <a:lumOff val="35000"/>
                    </a:schemeClr>
                  </a:solidFill>
                  <a:latin typeface="+mn-lt"/>
                  <a:ea typeface="+mn-ea"/>
                  <a:cs typeface="+mn-cs"/>
                </a:defRPr>
              </a:pPr>
              <a:endParaRPr lang="en-US"/>
            </a:p>
          </c:txPr>
        </c:title>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cap="none" spc="0" normalizeH="0" baseline="0">
                <a:solidFill>
                  <a:schemeClr val="tx1">
                    <a:lumMod val="65000"/>
                    <a:lumOff val="35000"/>
                  </a:schemeClr>
                </a:solidFill>
                <a:latin typeface="+mn-lt"/>
                <a:ea typeface="+mn-ea"/>
                <a:cs typeface="+mn-cs"/>
              </a:defRPr>
            </a:pPr>
            <a:endParaRPr lang="en-US"/>
          </a:p>
        </c:txPr>
        <c:crossAx val="51152880"/>
        <c:crosses val="autoZero"/>
        <c:auto val="1"/>
        <c:lblAlgn val="ctr"/>
        <c:lblOffset val="100"/>
        <c:noMultiLvlLbl val="0"/>
      </c:catAx>
      <c:valAx>
        <c:axId val="51152880"/>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5400000" spcFirstLastPara="1" vertOverflow="ellipsis" vert="horz" wrap="square" anchor="ctr" anchorCtr="1"/>
              <a:lstStyle/>
              <a:p>
                <a:pPr>
                  <a:defRPr sz="1800" b="0" i="0" u="none" strike="noStrike" kern="1200" cap="all" baseline="0">
                    <a:solidFill>
                      <a:schemeClr val="tx1">
                        <a:lumMod val="65000"/>
                        <a:lumOff val="35000"/>
                      </a:schemeClr>
                    </a:solidFill>
                    <a:latin typeface="+mn-lt"/>
                    <a:ea typeface="+mn-ea"/>
                    <a:cs typeface="+mn-cs"/>
                  </a:defRPr>
                </a:pPr>
                <a:r>
                  <a:rPr lang="en-IN" dirty="0" smtClean="0"/>
                  <a:t>PPP $ per 20 gram Of SLT</a:t>
                </a:r>
                <a:endParaRPr lang="en-IN" dirty="0"/>
              </a:p>
            </c:rich>
          </c:tx>
          <c:layout/>
          <c:overlay val="0"/>
          <c:spPr>
            <a:noFill/>
            <a:ln>
              <a:noFill/>
            </a:ln>
            <a:effectLst/>
          </c:spPr>
          <c:txPr>
            <a:bodyPr rot="-5400000" spcFirstLastPara="1" vertOverflow="ellipsis" vert="horz" wrap="square" anchor="ctr" anchorCtr="1"/>
            <a:lstStyle/>
            <a:p>
              <a:pPr>
                <a:defRPr sz="1800" b="0" i="0" u="none" strike="noStrike" kern="1200" cap="all" baseline="0">
                  <a:solidFill>
                    <a:schemeClr val="tx1">
                      <a:lumMod val="65000"/>
                      <a:lumOff val="35000"/>
                    </a:schemeClr>
                  </a:solidFill>
                  <a:latin typeface="+mn-lt"/>
                  <a:ea typeface="+mn-ea"/>
                  <a:cs typeface="+mn-cs"/>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1803818976"/>
        <c:crosses val="autoZero"/>
        <c:crossBetween val="between"/>
      </c:valAx>
      <c:valAx>
        <c:axId val="51156144"/>
        <c:scaling>
          <c:orientation val="minMax"/>
        </c:scaling>
        <c:delete val="0"/>
        <c:axPos val="r"/>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51155056"/>
        <c:crosses val="max"/>
        <c:crossBetween val="between"/>
      </c:valAx>
      <c:catAx>
        <c:axId val="51155056"/>
        <c:scaling>
          <c:orientation val="minMax"/>
        </c:scaling>
        <c:delete val="1"/>
        <c:axPos val="b"/>
        <c:numFmt formatCode="General" sourceLinked="1"/>
        <c:majorTickMark val="out"/>
        <c:minorTickMark val="none"/>
        <c:tickLblPos val="nextTo"/>
        <c:crossAx val="51156144"/>
        <c:crosses val="autoZero"/>
        <c:auto val="1"/>
        <c:lblAlgn val="ctr"/>
        <c:lblOffset val="100"/>
        <c:noMultiLvlLbl val="0"/>
      </c:cat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8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5">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0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10.xml><?xml version="1.0" encoding="utf-8"?>
<cs:chartStyle xmlns:cs="http://schemas.microsoft.com/office/drawing/2012/chartStyle" xmlns:a="http://schemas.openxmlformats.org/drawingml/2006/main" id="306">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0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11.xml><?xml version="1.0" encoding="utf-8"?>
<cs:chartStyle xmlns:cs="http://schemas.microsoft.com/office/drawing/2012/chartStyle" xmlns:a="http://schemas.openxmlformats.org/drawingml/2006/main" id="234">
  <cs:axisTitle>
    <cs:lnRef idx="0"/>
    <cs:fillRef idx="0"/>
    <cs:effectRef idx="0"/>
    <cs:fontRef idx="minor">
      <a:schemeClr val="dk1">
        <a:lumMod val="65000"/>
        <a:lumOff val="35000"/>
      </a:schemeClr>
    </cs:fontRef>
    <cs:defRPr sz="900"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00" kern="120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900" kern="1200"/>
  </cs:chartArea>
  <cs:dataLabel>
    <cs:lnRef idx="0"/>
    <cs:fillRef idx="0"/>
    <cs:effectRef idx="0"/>
    <cs:fontRef idx="minor">
      <cs:styleClr val="auto"/>
    </cs:fontRef>
    <cs:spPr/>
    <cs:defRPr sz="900" b="1" i="0" u="none" strike="noStrike" kern="1200" baseline="0"/>
  </cs:dataLabel>
  <cs:dataLabelCallout>
    <cs:lnRef idx="0"/>
    <cs:fillRef idx="0"/>
    <cs:effectRef idx="0"/>
    <cs:fontRef idx="minor">
      <a:schemeClr val="dk1">
        <a:lumMod val="65000"/>
        <a:lumOff val="35000"/>
      </a:schemeClr>
    </cs:fontRef>
    <cs:spPr>
      <a:solidFill>
        <a:schemeClr val="lt1"/>
      </a:solidFill>
      <a:ln w="9575">
        <a:solidFill>
          <a:schemeClr val="lt1">
            <a:lumMod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19050" cap="rnd" cmpd="sng" algn="ctr">
        <a:solidFill>
          <a:schemeClr val="phClr">
            <a:shade val="95000"/>
            <a:satMod val="105000"/>
          </a:schemeClr>
        </a:solidFill>
        <a:round/>
      </a:ln>
    </cs:spPr>
  </cs:dataPointLine>
  <cs:dataPointMarker>
    <cs:lnRef idx="0"/>
    <cs:fillRef idx="0"/>
    <cs:effectRef idx="0"/>
    <cs:fontRef idx="minor">
      <a:schemeClr val="dk1"/>
    </cs:fontRef>
    <cs:spPr>
      <a:solidFill>
        <a:schemeClr val="lt1"/>
      </a:solidFill>
    </cs:spPr>
  </cs:dataPointMarker>
  <cs:dataPointMarkerLayout symbol="circle" size="17"/>
  <cs:dataPointWireframe>
    <cs:lnRef idx="0">
      <cs:styleClr val="auto"/>
    </cs:lnRef>
    <cs:fillRef idx="1"/>
    <cs:effectRef idx="0"/>
    <cs:fontRef idx="minor">
      <a:schemeClr val="dk1"/>
    </cs:fontRef>
    <cs:spPr>
      <a:ln w="9525">
        <a:solidFill>
          <a:schemeClr val="phClr"/>
        </a:solidFill>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dk1">
            <a:lumMod val="50000"/>
            <a:lumOff val="50000"/>
          </a:schemeClr>
        </a:solidFill>
      </a:ln>
    </cs:spPr>
  </cs:downBar>
  <cs:dropLine>
    <cs:lnRef idx="0"/>
    <cs:fillRef idx="0"/>
    <cs:effectRef idx="0"/>
    <cs:fontRef idx="minor">
      <a:schemeClr val="dk1"/>
    </cs:fontRef>
    <cs:spPr>
      <a:ln w="9525">
        <a:solidFill>
          <a:schemeClr val="dk1">
            <a:lumMod val="35000"/>
            <a:lumOff val="65000"/>
          </a:schemeClr>
        </a:solidFill>
      </a:ln>
    </cs:spPr>
  </cs:dropLine>
  <cs:errorBar>
    <cs:lnRef idx="0"/>
    <cs:fillRef idx="0"/>
    <cs:effectRef idx="0"/>
    <cs:fontRef idx="minor">
      <a:schemeClr val="dk1"/>
    </cs:fontRef>
    <cs:spPr>
      <a:ln w="9525">
        <a:solidFill>
          <a:schemeClr val="dk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a:solidFill>
          <a:schemeClr val="dk1">
            <a:lumMod val="15000"/>
            <a:lumOff val="85000"/>
          </a:schemeClr>
        </a:solidFill>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35000"/>
            <a:lumOff val="65000"/>
          </a:schemeClr>
        </a:solidFill>
      </a:ln>
    </cs:spPr>
  </cs:hiLoLine>
  <cs:leaderLine>
    <cs:lnRef idx="0"/>
    <cs:fillRef idx="0"/>
    <cs:effectRef idx="0"/>
    <cs:fontRef idx="minor">
      <a:schemeClr val="dk1"/>
    </cs:fontRef>
    <cs:spPr>
      <a:ln w="9525">
        <a:solidFill>
          <a:schemeClr val="dk1">
            <a:lumMod val="35000"/>
            <a:lumOff val="65000"/>
          </a:schemeClr>
        </a:solidFill>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s:seriesAxis>
  <cs:seriesLine>
    <cs:lnRef idx="0"/>
    <cs:fillRef idx="0"/>
    <cs:effectRef idx="0"/>
    <cs:fontRef idx="minor">
      <a:schemeClr val="dk1"/>
    </cs:fontRef>
    <cs:spPr>
      <a:ln w="9525">
        <a:solidFill>
          <a:schemeClr val="dk1">
            <a:lumMod val="35000"/>
            <a:lumOff val="65000"/>
          </a:schemeClr>
        </a:solidFill>
      </a:ln>
    </cs:spPr>
  </cs:seriesLine>
  <cs:title>
    <cs:lnRef idx="0"/>
    <cs:fillRef idx="0"/>
    <cs:effectRef idx="0"/>
    <cs:fontRef idx="minor">
      <a:schemeClr val="dk1"/>
    </cs:fontRef>
    <cs:defRPr sz="1440" b="0" kern="1200" cap="all" spc="0" baseline="0">
      <a:gradFill>
        <a:gsLst>
          <a:gs pos="0">
            <a:schemeClr val="dk1">
              <a:lumMod val="50000"/>
              <a:lumOff val="50000"/>
            </a:schemeClr>
          </a:gs>
          <a:gs pos="100000">
            <a:schemeClr val="dk1">
              <a:lumMod val="85000"/>
              <a:lumOff val="15000"/>
            </a:schemeClr>
          </a:gs>
        </a:gsLst>
        <a:lin ang="5400000" scaled="0"/>
      </a:gradFill>
    </cs:defRPr>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dk1">
            <a:lumMod val="50000"/>
            <a:lumOff val="50000"/>
          </a:schemeClr>
        </a:solidFill>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5">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0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341">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5.xml><?xml version="1.0" encoding="utf-8"?>
<cs:chartStyle xmlns:cs="http://schemas.microsoft.com/office/drawing/2012/chartStyle" xmlns:a="http://schemas.openxmlformats.org/drawingml/2006/main" id="212">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0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25">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0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7.xml><?xml version="1.0" encoding="utf-8"?>
<cs:chartStyle xmlns:cs="http://schemas.microsoft.com/office/drawing/2012/chartStyle" xmlns:a="http://schemas.openxmlformats.org/drawingml/2006/main" id="225">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0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8.xml><?xml version="1.0" encoding="utf-8"?>
<cs:chartStyle xmlns:cs="http://schemas.microsoft.com/office/drawing/2012/chartStyle" xmlns:a="http://schemas.openxmlformats.org/drawingml/2006/main" id="212">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0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9.xml><?xml version="1.0" encoding="utf-8"?>
<cs:chartStyle xmlns:cs="http://schemas.microsoft.com/office/drawing/2012/chartStyle" xmlns:a="http://schemas.openxmlformats.org/drawingml/2006/main" id="225">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0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a:defRPr sz="1300"/>
            </a:lvl1pPr>
          </a:lstStyle>
          <a:p>
            <a:fld id="{68D85CD8-63C1-4901-A4C6-941A50924925}" type="datetimeFigureOut">
              <a:rPr lang="en-US" smtClean="0"/>
              <a:t>7/11/2018</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596CBB4D-0312-432A-B856-74550BF15B04}" type="slidenum">
              <a:rPr lang="en-US" smtClean="0"/>
              <a:t>‹#›</a:t>
            </a:fld>
            <a:endParaRPr lang="en-US"/>
          </a:p>
        </p:txBody>
      </p:sp>
    </p:spTree>
    <p:extLst>
      <p:ext uri="{BB962C8B-B14F-4D97-AF65-F5344CB8AC3E}">
        <p14:creationId xmlns:p14="http://schemas.microsoft.com/office/powerpoint/2010/main" val="12598284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6D300CAC-09DD-4065-8150-E6FAF3205E90}" type="datetimeFigureOut">
              <a:rPr lang="en-US" smtClean="0"/>
              <a:pPr/>
              <a:t>7/11/2018</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D202853D-3ED7-4AD1-8D90-5982816FEB67}" type="slidenum">
              <a:rPr lang="en-US" smtClean="0"/>
              <a:pPr/>
              <a:t>‹#›</a:t>
            </a:fld>
            <a:endParaRPr lang="en-US"/>
          </a:p>
        </p:txBody>
      </p:sp>
    </p:spTree>
    <p:extLst>
      <p:ext uri="{BB962C8B-B14F-4D97-AF65-F5344CB8AC3E}">
        <p14:creationId xmlns:p14="http://schemas.microsoft.com/office/powerpoint/2010/main" val="18021817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202853D-3ED7-4AD1-8D90-5982816FEB67}" type="slidenum">
              <a:rPr lang="en-US" smtClean="0"/>
              <a:pPr/>
              <a:t>1</a:t>
            </a:fld>
            <a:endParaRPr lang="en-US"/>
          </a:p>
        </p:txBody>
      </p:sp>
    </p:spTree>
    <p:extLst>
      <p:ext uri="{BB962C8B-B14F-4D97-AF65-F5344CB8AC3E}">
        <p14:creationId xmlns:p14="http://schemas.microsoft.com/office/powerpoint/2010/main" val="32555794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D202853D-3ED7-4AD1-8D90-5982816FEB67}" type="slidenum">
              <a:rPr lang="en-US" smtClean="0"/>
              <a:pPr/>
              <a:t>13</a:t>
            </a:fld>
            <a:endParaRPr lang="en-US"/>
          </a:p>
        </p:txBody>
      </p:sp>
    </p:spTree>
    <p:extLst>
      <p:ext uri="{BB962C8B-B14F-4D97-AF65-F5344CB8AC3E}">
        <p14:creationId xmlns:p14="http://schemas.microsoft.com/office/powerpoint/2010/main" val="1990826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D202853D-3ED7-4AD1-8D90-5982816FEB67}" type="slidenum">
              <a:rPr lang="en-US" smtClean="0"/>
              <a:pPr/>
              <a:t>14</a:t>
            </a:fld>
            <a:endParaRPr lang="en-US"/>
          </a:p>
        </p:txBody>
      </p:sp>
    </p:spTree>
    <p:extLst>
      <p:ext uri="{BB962C8B-B14F-4D97-AF65-F5344CB8AC3E}">
        <p14:creationId xmlns:p14="http://schemas.microsoft.com/office/powerpoint/2010/main" val="40048269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D202853D-3ED7-4AD1-8D90-5982816FEB67}" type="slidenum">
              <a:rPr lang="en-US" smtClean="0"/>
              <a:pPr/>
              <a:t>15</a:t>
            </a:fld>
            <a:endParaRPr lang="en-US"/>
          </a:p>
        </p:txBody>
      </p:sp>
    </p:spTree>
    <p:extLst>
      <p:ext uri="{BB962C8B-B14F-4D97-AF65-F5344CB8AC3E}">
        <p14:creationId xmlns:p14="http://schemas.microsoft.com/office/powerpoint/2010/main" val="28966396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D202853D-3ED7-4AD1-8D90-5982816FEB67}" type="slidenum">
              <a:rPr lang="en-US" smtClean="0"/>
              <a:pPr/>
              <a:t>16</a:t>
            </a:fld>
            <a:endParaRPr lang="en-US"/>
          </a:p>
        </p:txBody>
      </p:sp>
    </p:spTree>
    <p:extLst>
      <p:ext uri="{BB962C8B-B14F-4D97-AF65-F5344CB8AC3E}">
        <p14:creationId xmlns:p14="http://schemas.microsoft.com/office/powerpoint/2010/main" val="16238310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D202853D-3ED7-4AD1-8D90-5982816FEB67}" type="slidenum">
              <a:rPr lang="en-US" smtClean="0"/>
              <a:pPr/>
              <a:t>17</a:t>
            </a:fld>
            <a:endParaRPr lang="en-US"/>
          </a:p>
        </p:txBody>
      </p:sp>
    </p:spTree>
    <p:extLst>
      <p:ext uri="{BB962C8B-B14F-4D97-AF65-F5344CB8AC3E}">
        <p14:creationId xmlns:p14="http://schemas.microsoft.com/office/powerpoint/2010/main" val="12203822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D202853D-3ED7-4AD1-8D90-5982816FEB67}" type="slidenum">
              <a:rPr lang="en-US" smtClean="0"/>
              <a:pPr/>
              <a:t>18</a:t>
            </a:fld>
            <a:endParaRPr lang="en-US"/>
          </a:p>
        </p:txBody>
      </p:sp>
    </p:spTree>
    <p:extLst>
      <p:ext uri="{BB962C8B-B14F-4D97-AF65-F5344CB8AC3E}">
        <p14:creationId xmlns:p14="http://schemas.microsoft.com/office/powerpoint/2010/main" val="4527181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D202853D-3ED7-4AD1-8D90-5982816FEB67}" type="slidenum">
              <a:rPr lang="en-US" smtClean="0"/>
              <a:pPr/>
              <a:t>20</a:t>
            </a:fld>
            <a:endParaRPr lang="en-US"/>
          </a:p>
        </p:txBody>
      </p:sp>
    </p:spTree>
    <p:extLst>
      <p:ext uri="{BB962C8B-B14F-4D97-AF65-F5344CB8AC3E}">
        <p14:creationId xmlns:p14="http://schemas.microsoft.com/office/powerpoint/2010/main" val="18534705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D202853D-3ED7-4AD1-8D90-5982816FEB67}" type="slidenum">
              <a:rPr lang="en-US" smtClean="0"/>
              <a:pPr/>
              <a:t>21</a:t>
            </a:fld>
            <a:endParaRPr lang="en-US"/>
          </a:p>
        </p:txBody>
      </p:sp>
    </p:spTree>
    <p:extLst>
      <p:ext uri="{BB962C8B-B14F-4D97-AF65-F5344CB8AC3E}">
        <p14:creationId xmlns:p14="http://schemas.microsoft.com/office/powerpoint/2010/main" val="15274995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D202853D-3ED7-4AD1-8D90-5982816FEB67}" type="slidenum">
              <a:rPr lang="en-US" smtClean="0"/>
              <a:pPr/>
              <a:t>22</a:t>
            </a:fld>
            <a:endParaRPr lang="en-US"/>
          </a:p>
        </p:txBody>
      </p:sp>
    </p:spTree>
    <p:extLst>
      <p:ext uri="{BB962C8B-B14F-4D97-AF65-F5344CB8AC3E}">
        <p14:creationId xmlns:p14="http://schemas.microsoft.com/office/powerpoint/2010/main" val="26539088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D202853D-3ED7-4AD1-8D90-5982816FEB67}" type="slidenum">
              <a:rPr lang="en-US" smtClean="0"/>
              <a:pPr/>
              <a:t>23</a:t>
            </a:fld>
            <a:endParaRPr lang="en-US"/>
          </a:p>
        </p:txBody>
      </p:sp>
    </p:spTree>
    <p:extLst>
      <p:ext uri="{BB962C8B-B14F-4D97-AF65-F5344CB8AC3E}">
        <p14:creationId xmlns:p14="http://schemas.microsoft.com/office/powerpoint/2010/main" val="35121433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D202853D-3ED7-4AD1-8D90-5982816FEB67}" type="slidenum">
              <a:rPr lang="en-US" smtClean="0"/>
              <a:pPr/>
              <a:t>3</a:t>
            </a:fld>
            <a:endParaRPr lang="en-US"/>
          </a:p>
        </p:txBody>
      </p:sp>
    </p:spTree>
    <p:extLst>
      <p:ext uri="{BB962C8B-B14F-4D97-AF65-F5344CB8AC3E}">
        <p14:creationId xmlns:p14="http://schemas.microsoft.com/office/powerpoint/2010/main" val="4689267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D202853D-3ED7-4AD1-8D90-5982816FEB67}" type="slidenum">
              <a:rPr lang="en-US" smtClean="0"/>
              <a:pPr/>
              <a:t>25</a:t>
            </a:fld>
            <a:endParaRPr lang="en-US"/>
          </a:p>
        </p:txBody>
      </p:sp>
    </p:spTree>
    <p:extLst>
      <p:ext uri="{BB962C8B-B14F-4D97-AF65-F5344CB8AC3E}">
        <p14:creationId xmlns:p14="http://schemas.microsoft.com/office/powerpoint/2010/main" val="35227177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D202853D-3ED7-4AD1-8D90-5982816FEB67}" type="slidenum">
              <a:rPr lang="en-US" smtClean="0"/>
              <a:pPr/>
              <a:t>4</a:t>
            </a:fld>
            <a:endParaRPr lang="en-US"/>
          </a:p>
        </p:txBody>
      </p:sp>
    </p:spTree>
    <p:extLst>
      <p:ext uri="{BB962C8B-B14F-4D97-AF65-F5344CB8AC3E}">
        <p14:creationId xmlns:p14="http://schemas.microsoft.com/office/powerpoint/2010/main" val="17040710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D202853D-3ED7-4AD1-8D90-5982816FEB67}" type="slidenum">
              <a:rPr lang="en-US" smtClean="0"/>
              <a:pPr/>
              <a:t>5</a:t>
            </a:fld>
            <a:endParaRPr lang="en-US"/>
          </a:p>
        </p:txBody>
      </p:sp>
    </p:spTree>
    <p:extLst>
      <p:ext uri="{BB962C8B-B14F-4D97-AF65-F5344CB8AC3E}">
        <p14:creationId xmlns:p14="http://schemas.microsoft.com/office/powerpoint/2010/main" val="35811417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D202853D-3ED7-4AD1-8D90-5982816FEB67}" type="slidenum">
              <a:rPr lang="en-US" smtClean="0"/>
              <a:pPr/>
              <a:t>6</a:t>
            </a:fld>
            <a:endParaRPr lang="en-US"/>
          </a:p>
        </p:txBody>
      </p:sp>
    </p:spTree>
    <p:extLst>
      <p:ext uri="{BB962C8B-B14F-4D97-AF65-F5344CB8AC3E}">
        <p14:creationId xmlns:p14="http://schemas.microsoft.com/office/powerpoint/2010/main" val="4515241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D202853D-3ED7-4AD1-8D90-5982816FEB67}" type="slidenum">
              <a:rPr lang="en-US" smtClean="0"/>
              <a:pPr/>
              <a:t>7</a:t>
            </a:fld>
            <a:endParaRPr lang="en-US"/>
          </a:p>
        </p:txBody>
      </p:sp>
    </p:spTree>
    <p:extLst>
      <p:ext uri="{BB962C8B-B14F-4D97-AF65-F5344CB8AC3E}">
        <p14:creationId xmlns:p14="http://schemas.microsoft.com/office/powerpoint/2010/main" val="28783698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IN" dirty="0" smtClean="0"/>
          </a:p>
        </p:txBody>
      </p:sp>
      <p:sp>
        <p:nvSpPr>
          <p:cNvPr id="4" name="Slide Number Placeholder 3"/>
          <p:cNvSpPr>
            <a:spLocks noGrp="1"/>
          </p:cNvSpPr>
          <p:nvPr>
            <p:ph type="sldNum" sz="quarter" idx="10"/>
          </p:nvPr>
        </p:nvSpPr>
        <p:spPr/>
        <p:txBody>
          <a:bodyPr/>
          <a:lstStyle/>
          <a:p>
            <a:fld id="{D202853D-3ED7-4AD1-8D90-5982816FEB67}" type="slidenum">
              <a:rPr lang="en-US" smtClean="0"/>
              <a:pPr/>
              <a:t>8</a:t>
            </a:fld>
            <a:endParaRPr lang="en-US"/>
          </a:p>
        </p:txBody>
      </p:sp>
    </p:spTree>
    <p:extLst>
      <p:ext uri="{BB962C8B-B14F-4D97-AF65-F5344CB8AC3E}">
        <p14:creationId xmlns:p14="http://schemas.microsoft.com/office/powerpoint/2010/main" val="40007810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D202853D-3ED7-4AD1-8D90-5982816FEB67}" type="slidenum">
              <a:rPr lang="en-US" smtClean="0"/>
              <a:pPr/>
              <a:t>11</a:t>
            </a:fld>
            <a:endParaRPr lang="en-US"/>
          </a:p>
        </p:txBody>
      </p:sp>
    </p:spTree>
    <p:extLst>
      <p:ext uri="{BB962C8B-B14F-4D97-AF65-F5344CB8AC3E}">
        <p14:creationId xmlns:p14="http://schemas.microsoft.com/office/powerpoint/2010/main" val="19627468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D202853D-3ED7-4AD1-8D90-5982816FEB67}" type="slidenum">
              <a:rPr lang="en-US" smtClean="0"/>
              <a:pPr/>
              <a:t>12</a:t>
            </a:fld>
            <a:endParaRPr lang="en-US"/>
          </a:p>
        </p:txBody>
      </p:sp>
    </p:spTree>
    <p:extLst>
      <p:ext uri="{BB962C8B-B14F-4D97-AF65-F5344CB8AC3E}">
        <p14:creationId xmlns:p14="http://schemas.microsoft.com/office/powerpoint/2010/main" val="26125902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AE1E13EE-01DA-410E-B770-A4002E2C71C0}" type="datetime1">
              <a:rPr lang="en-US" smtClean="0"/>
              <a:pPr/>
              <a:t>7/11/2018</a:t>
            </a:fld>
            <a:endParaRPr lang="en-US"/>
          </a:p>
        </p:txBody>
      </p:sp>
      <p:sp>
        <p:nvSpPr>
          <p:cNvPr id="17" name="Footer Placeholder 16"/>
          <p:cNvSpPr>
            <a:spLocks noGrp="1"/>
          </p:cNvSpPr>
          <p:nvPr>
            <p:ph type="ftr" sz="quarter" idx="11"/>
          </p:nvPr>
        </p:nvSpPr>
        <p:spPr>
          <a:xfrm>
            <a:off x="5410200" y="4205288"/>
            <a:ext cx="1295400" cy="457200"/>
          </a:xfrm>
        </p:spPr>
        <p:txBody>
          <a:bodyPr/>
          <a:lstStyle/>
          <a:p>
            <a:r>
              <a:rPr lang="en-US" smtClean="0"/>
              <a:t>Rijo M. John, XIME, Bangalore</a:t>
            </a:r>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F4C01035-D86B-4227-BC87-6DDB91DA828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2DA0C9B-04A0-44A2-A663-1A2600AEC71E}" type="datetime1">
              <a:rPr lang="en-US" smtClean="0"/>
              <a:pPr/>
              <a:t>7/11/2018</a:t>
            </a:fld>
            <a:endParaRPr lang="en-US"/>
          </a:p>
        </p:txBody>
      </p:sp>
      <p:sp>
        <p:nvSpPr>
          <p:cNvPr id="5" name="Footer Placeholder 4"/>
          <p:cNvSpPr>
            <a:spLocks noGrp="1"/>
          </p:cNvSpPr>
          <p:nvPr>
            <p:ph type="ftr" sz="quarter" idx="11"/>
          </p:nvPr>
        </p:nvSpPr>
        <p:spPr/>
        <p:txBody>
          <a:bodyPr/>
          <a:lstStyle/>
          <a:p>
            <a:r>
              <a:rPr lang="en-US" smtClean="0"/>
              <a:t>Rijo M. John, XIME, Bangalore</a:t>
            </a:r>
            <a:endParaRPr lang="en-US"/>
          </a:p>
        </p:txBody>
      </p:sp>
      <p:sp>
        <p:nvSpPr>
          <p:cNvPr id="6" name="Slide Number Placeholder 5"/>
          <p:cNvSpPr>
            <a:spLocks noGrp="1"/>
          </p:cNvSpPr>
          <p:nvPr>
            <p:ph type="sldNum" sz="quarter" idx="12"/>
          </p:nvPr>
        </p:nvSpPr>
        <p:spPr/>
        <p:txBody>
          <a:bodyPr/>
          <a:lstStyle/>
          <a:p>
            <a:fld id="{F4C01035-D86B-4227-BC87-6DDB91DA828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9014CEB-4E3A-42F5-9B19-CCB83C4920FC}" type="datetime1">
              <a:rPr lang="en-US" smtClean="0"/>
              <a:pPr/>
              <a:t>7/11/2018</a:t>
            </a:fld>
            <a:endParaRPr lang="en-US"/>
          </a:p>
        </p:txBody>
      </p:sp>
      <p:sp>
        <p:nvSpPr>
          <p:cNvPr id="5" name="Footer Placeholder 4"/>
          <p:cNvSpPr>
            <a:spLocks noGrp="1"/>
          </p:cNvSpPr>
          <p:nvPr>
            <p:ph type="ftr" sz="quarter" idx="11"/>
          </p:nvPr>
        </p:nvSpPr>
        <p:spPr/>
        <p:txBody>
          <a:bodyPr/>
          <a:lstStyle/>
          <a:p>
            <a:r>
              <a:rPr lang="en-US" smtClean="0"/>
              <a:t>Rijo M. John, XIME, Bangalore</a:t>
            </a:r>
            <a:endParaRPr lang="en-US"/>
          </a:p>
        </p:txBody>
      </p:sp>
      <p:sp>
        <p:nvSpPr>
          <p:cNvPr id="6" name="Slide Number Placeholder 5"/>
          <p:cNvSpPr>
            <a:spLocks noGrp="1"/>
          </p:cNvSpPr>
          <p:nvPr>
            <p:ph type="sldNum" sz="quarter" idx="12"/>
          </p:nvPr>
        </p:nvSpPr>
        <p:spPr/>
        <p:txBody>
          <a:bodyPr/>
          <a:lstStyle/>
          <a:p>
            <a:fld id="{F4C01035-D86B-4227-BC87-6DDB91DA828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B939504-0A1C-49F6-991E-EAD3A78A66FF}" type="datetime1">
              <a:rPr lang="en-US" smtClean="0"/>
              <a:pPr/>
              <a:t>7/11/2018</a:t>
            </a:fld>
            <a:endParaRPr lang="en-US"/>
          </a:p>
        </p:txBody>
      </p:sp>
      <p:sp>
        <p:nvSpPr>
          <p:cNvPr id="5" name="Footer Placeholder 4"/>
          <p:cNvSpPr>
            <a:spLocks noGrp="1"/>
          </p:cNvSpPr>
          <p:nvPr>
            <p:ph type="ftr" sz="quarter" idx="11"/>
          </p:nvPr>
        </p:nvSpPr>
        <p:spPr/>
        <p:txBody>
          <a:bodyPr/>
          <a:lstStyle/>
          <a:p>
            <a:r>
              <a:rPr lang="en-US" smtClean="0"/>
              <a:t>Rijo M. John, XIME, Bangalore</a:t>
            </a:r>
            <a:endParaRPr lang="en-US"/>
          </a:p>
        </p:txBody>
      </p:sp>
      <p:sp>
        <p:nvSpPr>
          <p:cNvPr id="6" name="Slide Number Placeholder 5"/>
          <p:cNvSpPr>
            <a:spLocks noGrp="1"/>
          </p:cNvSpPr>
          <p:nvPr>
            <p:ph type="sldNum" sz="quarter" idx="12"/>
          </p:nvPr>
        </p:nvSpPr>
        <p:spPr/>
        <p:txBody>
          <a:bodyPr/>
          <a:lstStyle/>
          <a:p>
            <a:fld id="{F4C01035-D86B-4227-BC87-6DDB91DA828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B134D51-9269-4C0B-A9FC-81B3E08E105C}" type="datetime1">
              <a:rPr lang="en-US" smtClean="0"/>
              <a:pPr/>
              <a:t>7/11/2018</a:t>
            </a:fld>
            <a:endParaRPr lang="en-US"/>
          </a:p>
        </p:txBody>
      </p:sp>
      <p:sp>
        <p:nvSpPr>
          <p:cNvPr id="5" name="Footer Placeholder 4"/>
          <p:cNvSpPr>
            <a:spLocks noGrp="1"/>
          </p:cNvSpPr>
          <p:nvPr>
            <p:ph type="ftr" sz="quarter" idx="11"/>
          </p:nvPr>
        </p:nvSpPr>
        <p:spPr/>
        <p:txBody>
          <a:bodyPr/>
          <a:lstStyle/>
          <a:p>
            <a:r>
              <a:rPr lang="en-US" smtClean="0"/>
              <a:t>Rijo M. John, XIME, Bangalore</a:t>
            </a:r>
            <a:endParaRPr lang="en-US"/>
          </a:p>
        </p:txBody>
      </p:sp>
      <p:sp>
        <p:nvSpPr>
          <p:cNvPr id="6" name="Slide Number Placeholder 5"/>
          <p:cNvSpPr>
            <a:spLocks noGrp="1"/>
          </p:cNvSpPr>
          <p:nvPr>
            <p:ph type="sldNum" sz="quarter" idx="12"/>
          </p:nvPr>
        </p:nvSpPr>
        <p:spPr/>
        <p:txBody>
          <a:bodyPr/>
          <a:lstStyle/>
          <a:p>
            <a:fld id="{F4C01035-D86B-4227-BC87-6DDB91DA828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6334ED6-E96E-446F-918F-A847E5252F85}" type="datetime1">
              <a:rPr lang="en-US" smtClean="0"/>
              <a:pPr/>
              <a:t>7/11/2018</a:t>
            </a:fld>
            <a:endParaRPr lang="en-US"/>
          </a:p>
        </p:txBody>
      </p:sp>
      <p:sp>
        <p:nvSpPr>
          <p:cNvPr id="6" name="Footer Placeholder 5"/>
          <p:cNvSpPr>
            <a:spLocks noGrp="1"/>
          </p:cNvSpPr>
          <p:nvPr>
            <p:ph type="ftr" sz="quarter" idx="11"/>
          </p:nvPr>
        </p:nvSpPr>
        <p:spPr/>
        <p:txBody>
          <a:bodyPr/>
          <a:lstStyle/>
          <a:p>
            <a:r>
              <a:rPr lang="en-US" smtClean="0"/>
              <a:t>Rijo M. John, XIME, Bangalore</a:t>
            </a:r>
            <a:endParaRPr lang="en-US"/>
          </a:p>
        </p:txBody>
      </p:sp>
      <p:sp>
        <p:nvSpPr>
          <p:cNvPr id="7" name="Slide Number Placeholder 6"/>
          <p:cNvSpPr>
            <a:spLocks noGrp="1"/>
          </p:cNvSpPr>
          <p:nvPr>
            <p:ph type="sldNum" sz="quarter" idx="12"/>
          </p:nvPr>
        </p:nvSpPr>
        <p:spPr/>
        <p:txBody>
          <a:bodyPr/>
          <a:lstStyle/>
          <a:p>
            <a:fld id="{F4C01035-D86B-4227-BC87-6DDB91DA828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FC8A30AB-A512-4967-8CD1-8E24E2B925C3}" type="datetime1">
              <a:rPr lang="en-US" smtClean="0"/>
              <a:pPr/>
              <a:t>7/11/2018</a:t>
            </a:fld>
            <a:endParaRPr lang="en-US"/>
          </a:p>
        </p:txBody>
      </p:sp>
      <p:sp>
        <p:nvSpPr>
          <p:cNvPr id="27" name="Slide Number Placeholder 26"/>
          <p:cNvSpPr>
            <a:spLocks noGrp="1"/>
          </p:cNvSpPr>
          <p:nvPr>
            <p:ph type="sldNum" sz="quarter" idx="11"/>
          </p:nvPr>
        </p:nvSpPr>
        <p:spPr/>
        <p:txBody>
          <a:bodyPr rtlCol="0"/>
          <a:lstStyle/>
          <a:p>
            <a:fld id="{F4C01035-D86B-4227-BC87-6DDB91DA828C}" type="slidenum">
              <a:rPr lang="en-US" smtClean="0"/>
              <a:pPr/>
              <a:t>‹#›</a:t>
            </a:fld>
            <a:endParaRPr lang="en-US"/>
          </a:p>
        </p:txBody>
      </p:sp>
      <p:sp>
        <p:nvSpPr>
          <p:cNvPr id="28" name="Footer Placeholder 27"/>
          <p:cNvSpPr>
            <a:spLocks noGrp="1"/>
          </p:cNvSpPr>
          <p:nvPr>
            <p:ph type="ftr" sz="quarter" idx="12"/>
          </p:nvPr>
        </p:nvSpPr>
        <p:spPr/>
        <p:txBody>
          <a:bodyPr rtlCol="0"/>
          <a:lstStyle/>
          <a:p>
            <a:r>
              <a:rPr lang="en-US" smtClean="0"/>
              <a:t>Rijo M. John, XIME, Bangalore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18293E77-E6D5-4865-B318-5E467FDE998A}" type="datetime1">
              <a:rPr lang="en-US" smtClean="0"/>
              <a:pPr/>
              <a:t>7/11/2018</a:t>
            </a:fld>
            <a:endParaRPr lang="en-US"/>
          </a:p>
        </p:txBody>
      </p:sp>
      <p:sp>
        <p:nvSpPr>
          <p:cNvPr id="4" name="Footer Placeholder 3"/>
          <p:cNvSpPr>
            <a:spLocks noGrp="1"/>
          </p:cNvSpPr>
          <p:nvPr>
            <p:ph type="ftr" sz="quarter" idx="11"/>
          </p:nvPr>
        </p:nvSpPr>
        <p:spPr>
          <a:xfrm>
            <a:off x="5257800" y="612648"/>
            <a:ext cx="1325880" cy="457200"/>
          </a:xfrm>
        </p:spPr>
        <p:txBody>
          <a:bodyPr/>
          <a:lstStyle/>
          <a:p>
            <a:r>
              <a:rPr lang="en-US" smtClean="0"/>
              <a:t>Rijo M. John, XIME, Bangalore</a:t>
            </a:r>
            <a:endParaRPr lang="en-US"/>
          </a:p>
        </p:txBody>
      </p:sp>
      <p:sp>
        <p:nvSpPr>
          <p:cNvPr id="5" name="Slide Number Placeholder 4"/>
          <p:cNvSpPr>
            <a:spLocks noGrp="1"/>
          </p:cNvSpPr>
          <p:nvPr>
            <p:ph type="sldNum" sz="quarter" idx="12"/>
          </p:nvPr>
        </p:nvSpPr>
        <p:spPr>
          <a:xfrm>
            <a:off x="8174736" y="2272"/>
            <a:ext cx="762000" cy="365760"/>
          </a:xfrm>
        </p:spPr>
        <p:txBody>
          <a:bodyPr/>
          <a:lstStyle/>
          <a:p>
            <a:fld id="{F4C01035-D86B-4227-BC87-6DDB91DA828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349132-B154-43E5-8D4F-074959265CEC}" type="datetime1">
              <a:rPr lang="en-US" smtClean="0"/>
              <a:pPr/>
              <a:t>7/11/2018</a:t>
            </a:fld>
            <a:endParaRPr lang="en-US"/>
          </a:p>
        </p:txBody>
      </p:sp>
      <p:sp>
        <p:nvSpPr>
          <p:cNvPr id="3" name="Footer Placeholder 2"/>
          <p:cNvSpPr>
            <a:spLocks noGrp="1"/>
          </p:cNvSpPr>
          <p:nvPr>
            <p:ph type="ftr" sz="quarter" idx="11"/>
          </p:nvPr>
        </p:nvSpPr>
        <p:spPr/>
        <p:txBody>
          <a:bodyPr/>
          <a:lstStyle/>
          <a:p>
            <a:r>
              <a:rPr lang="en-US" smtClean="0"/>
              <a:t>Rijo M. John, XIME, Bangalore</a:t>
            </a:r>
            <a:endParaRPr lang="en-US"/>
          </a:p>
        </p:txBody>
      </p:sp>
      <p:sp>
        <p:nvSpPr>
          <p:cNvPr id="4" name="Slide Number Placeholder 3"/>
          <p:cNvSpPr>
            <a:spLocks noGrp="1"/>
          </p:cNvSpPr>
          <p:nvPr>
            <p:ph type="sldNum" sz="quarter" idx="12"/>
          </p:nvPr>
        </p:nvSpPr>
        <p:spPr/>
        <p:txBody>
          <a:bodyPr/>
          <a:lstStyle/>
          <a:p>
            <a:fld id="{F4C01035-D86B-4227-BC87-6DDB91DA828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6103B51-2A67-4548-B9C1-5E8560255EDA}" type="datetime1">
              <a:rPr lang="en-US" smtClean="0"/>
              <a:pPr/>
              <a:t>7/11/2018</a:t>
            </a:fld>
            <a:endParaRPr lang="en-US"/>
          </a:p>
        </p:txBody>
      </p:sp>
      <p:sp>
        <p:nvSpPr>
          <p:cNvPr id="6" name="Footer Placeholder 5"/>
          <p:cNvSpPr>
            <a:spLocks noGrp="1"/>
          </p:cNvSpPr>
          <p:nvPr>
            <p:ph type="ftr" sz="quarter" idx="11"/>
          </p:nvPr>
        </p:nvSpPr>
        <p:spPr/>
        <p:txBody>
          <a:bodyPr/>
          <a:lstStyle/>
          <a:p>
            <a:r>
              <a:rPr lang="en-US" smtClean="0"/>
              <a:t>Rijo M. John, XIME, Bangalore</a:t>
            </a:r>
            <a:endParaRPr lang="en-US"/>
          </a:p>
        </p:txBody>
      </p:sp>
      <p:sp>
        <p:nvSpPr>
          <p:cNvPr id="7" name="Slide Number Placeholder 6"/>
          <p:cNvSpPr>
            <a:spLocks noGrp="1"/>
          </p:cNvSpPr>
          <p:nvPr>
            <p:ph type="sldNum" sz="quarter" idx="12"/>
          </p:nvPr>
        </p:nvSpPr>
        <p:spPr/>
        <p:txBody>
          <a:bodyPr/>
          <a:lstStyle/>
          <a:p>
            <a:fld id="{F4C01035-D86B-4227-BC87-6DDB91DA828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EECA769-3C5D-47BB-BBE5-06E90E6B0FB9}" type="datetime1">
              <a:rPr lang="en-US" smtClean="0"/>
              <a:pPr/>
              <a:t>7/11/2018</a:t>
            </a:fld>
            <a:endParaRPr lang="en-US"/>
          </a:p>
        </p:txBody>
      </p:sp>
      <p:sp>
        <p:nvSpPr>
          <p:cNvPr id="6" name="Footer Placeholder 5"/>
          <p:cNvSpPr>
            <a:spLocks noGrp="1"/>
          </p:cNvSpPr>
          <p:nvPr>
            <p:ph type="ftr" sz="quarter" idx="11"/>
          </p:nvPr>
        </p:nvSpPr>
        <p:spPr/>
        <p:txBody>
          <a:bodyPr/>
          <a:lstStyle/>
          <a:p>
            <a:r>
              <a:rPr lang="en-US" smtClean="0"/>
              <a:t>Rijo M. John, XIME, Bangalore</a:t>
            </a:r>
            <a:endParaRPr lang="en-US"/>
          </a:p>
        </p:txBody>
      </p:sp>
      <p:sp>
        <p:nvSpPr>
          <p:cNvPr id="7" name="Slide Number Placeholder 6"/>
          <p:cNvSpPr>
            <a:spLocks noGrp="1"/>
          </p:cNvSpPr>
          <p:nvPr>
            <p:ph type="sldNum" sz="quarter" idx="12"/>
          </p:nvPr>
        </p:nvSpPr>
        <p:spPr/>
        <p:txBody>
          <a:bodyPr/>
          <a:lstStyle/>
          <a:p>
            <a:fld id="{F4C01035-D86B-4227-BC87-6DDB91DA828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9FA2DFF6-8E94-4EB3-94C8-7B9C4EEDA59C}" type="datetime1">
              <a:rPr lang="en-US" smtClean="0"/>
              <a:pPr/>
              <a:t>7/11/2018</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r>
              <a:rPr lang="en-US" smtClean="0"/>
              <a:t>Rijo M. John, XIME, Bangalore</a:t>
            </a:r>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F4C01035-D86B-4227-BC87-6DDB91DA828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hf sldNum="0"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rmjohn@gmail.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https://goo.gl/Eh5CeF" TargetMode="External"/><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chart" Target="../charts/chart2.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9229" y="228600"/>
            <a:ext cx="8458200" cy="3352800"/>
          </a:xfrm>
        </p:spPr>
        <p:txBody>
          <a:bodyPr>
            <a:normAutofit fontScale="90000"/>
          </a:bodyPr>
          <a:lstStyle/>
          <a:p>
            <a:pPr algn="ctr"/>
            <a:r>
              <a:rPr lang="en-IN" b="1" dirty="0"/>
              <a:t>Taxation and pricing of smokeless tobacco </a:t>
            </a:r>
            <a:r>
              <a:rPr lang="en-IN" b="1" dirty="0" smtClean="0"/>
              <a:t>products</a:t>
            </a:r>
            <a:br>
              <a:rPr lang="en-IN" b="1" dirty="0" smtClean="0"/>
            </a:br>
            <a:r>
              <a:rPr lang="en-IN" b="1" dirty="0"/>
              <a:t/>
            </a:r>
            <a:br>
              <a:rPr lang="en-IN" b="1" dirty="0"/>
            </a:br>
            <a:r>
              <a:rPr lang="en-IN" b="1" dirty="0" smtClean="0"/>
              <a:t/>
            </a:r>
            <a:br>
              <a:rPr lang="en-IN" b="1" dirty="0" smtClean="0"/>
            </a:br>
            <a:r>
              <a:rPr lang="en-US" sz="2700" dirty="0"/>
              <a:t>Smokeless Tobacco Control Webinar Series</a:t>
            </a:r>
            <a:br>
              <a:rPr lang="en-US" sz="2700" dirty="0"/>
            </a:br>
            <a:r>
              <a:rPr lang="en-US" sz="2700" dirty="0"/>
              <a:t>WHO FCTC Global Knowledge Hub on Smokeless </a:t>
            </a:r>
            <a:r>
              <a:rPr lang="en-US" sz="2700" dirty="0" smtClean="0"/>
              <a:t>Tobacco</a:t>
            </a:r>
            <a:br>
              <a:rPr lang="en-US" sz="2700" dirty="0" smtClean="0"/>
            </a:br>
            <a:r>
              <a:rPr lang="en-US" sz="2700" dirty="0" smtClean="0"/>
              <a:t>July 11, 2018</a:t>
            </a:r>
            <a:endParaRPr lang="en-US" sz="2700" dirty="0"/>
          </a:p>
        </p:txBody>
      </p:sp>
      <p:sp>
        <p:nvSpPr>
          <p:cNvPr id="3" name="Subtitle 2"/>
          <p:cNvSpPr>
            <a:spLocks noGrp="1"/>
          </p:cNvSpPr>
          <p:nvPr>
            <p:ph type="subTitle" idx="1"/>
          </p:nvPr>
        </p:nvSpPr>
        <p:spPr>
          <a:xfrm>
            <a:off x="457200" y="3899938"/>
            <a:ext cx="8382000" cy="2805662"/>
          </a:xfrm>
        </p:spPr>
        <p:txBody>
          <a:bodyPr>
            <a:normAutofit lnSpcReduction="10000"/>
          </a:bodyPr>
          <a:lstStyle/>
          <a:p>
            <a:r>
              <a:rPr lang="en-US" dirty="0" smtClean="0"/>
              <a:t>Rijo M. John, PhD</a:t>
            </a:r>
          </a:p>
          <a:p>
            <a:endParaRPr lang="en-US" dirty="0" smtClean="0"/>
          </a:p>
          <a:p>
            <a:endParaRPr lang="en-US" dirty="0" smtClean="0"/>
          </a:p>
          <a:p>
            <a:endParaRPr lang="en-US" dirty="0" smtClean="0"/>
          </a:p>
          <a:p>
            <a:pPr algn="ctr"/>
            <a:r>
              <a:rPr lang="en-US" dirty="0" smtClean="0"/>
              <a:t>Senior Fellow</a:t>
            </a:r>
          </a:p>
          <a:p>
            <a:pPr algn="ctr"/>
            <a:r>
              <a:rPr lang="en-US" dirty="0" smtClean="0"/>
              <a:t>Centre for Public Policy Research</a:t>
            </a:r>
          </a:p>
          <a:p>
            <a:pPr algn="ctr"/>
            <a:r>
              <a:rPr lang="en-US" dirty="0" smtClean="0">
                <a:hlinkClick r:id="rId3"/>
              </a:rPr>
              <a:t>rmjohn@gmail.com</a:t>
            </a:r>
            <a:r>
              <a:rPr lang="en-US" dirty="0" smtClean="0"/>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229600" cy="1066800"/>
          </a:xfrm>
        </p:spPr>
        <p:txBody>
          <a:bodyPr>
            <a:normAutofit fontScale="90000"/>
          </a:bodyPr>
          <a:lstStyle/>
          <a:p>
            <a:r>
              <a:rPr lang="en-IN" dirty="0" smtClean="0"/>
              <a:t>States with more than 20% relative reduction in prevalence in India</a:t>
            </a:r>
            <a:endParaRPr lang="en-IN"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747515942"/>
              </p:ext>
            </p:extLst>
          </p:nvPr>
        </p:nvGraphicFramePr>
        <p:xfrm>
          <a:off x="10886" y="1970314"/>
          <a:ext cx="8958943" cy="4876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99807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Changes in </a:t>
            </a:r>
            <a:r>
              <a:rPr lang="en-IN" dirty="0" smtClean="0"/>
              <a:t>prevalence of </a:t>
            </a:r>
            <a:r>
              <a:rPr lang="en-IN" dirty="0"/>
              <a:t>SLT users in </a:t>
            </a:r>
            <a:r>
              <a:rPr lang="en-IN" dirty="0" smtClean="0"/>
              <a:t>Bangladesh</a:t>
            </a:r>
            <a:r>
              <a:rPr lang="en-IN" dirty="0"/>
              <a:t/>
            </a:r>
            <a:br>
              <a:rPr lang="en-IN" dirty="0"/>
            </a:br>
            <a:endParaRPr lang="en-IN" dirty="0"/>
          </a:p>
        </p:txBody>
      </p:sp>
      <p:sp>
        <p:nvSpPr>
          <p:cNvPr id="6" name="Rectangle 5"/>
          <p:cNvSpPr/>
          <p:nvPr/>
        </p:nvSpPr>
        <p:spPr>
          <a:xfrm>
            <a:off x="1981200" y="6488668"/>
            <a:ext cx="4264309" cy="369332"/>
          </a:xfrm>
          <a:prstGeom prst="rect">
            <a:avLst/>
          </a:prstGeom>
        </p:spPr>
        <p:txBody>
          <a:bodyPr wrap="none">
            <a:spAutoFit/>
          </a:bodyPr>
          <a:lstStyle/>
          <a:p>
            <a:r>
              <a:rPr lang="en-IN" dirty="0" smtClean="0"/>
              <a:t>Source: </a:t>
            </a:r>
            <a:r>
              <a:rPr lang="en-IN" dirty="0" err="1" smtClean="0"/>
              <a:t>Nargis</a:t>
            </a:r>
            <a:r>
              <a:rPr lang="en-IN" dirty="0" smtClean="0"/>
              <a:t> et al.,  PLOS ONE (2015)</a:t>
            </a:r>
            <a:endParaRPr lang="en-IN" dirty="0"/>
          </a:p>
        </p:txBody>
      </p:sp>
      <p:graphicFrame>
        <p:nvGraphicFramePr>
          <p:cNvPr id="7" name="Chart 6"/>
          <p:cNvGraphicFramePr>
            <a:graphicFrameLocks/>
          </p:cNvGraphicFramePr>
          <p:nvPr>
            <p:extLst>
              <p:ext uri="{D42A27DB-BD31-4B8C-83A1-F6EECF244321}">
                <p14:modId xmlns:p14="http://schemas.microsoft.com/office/powerpoint/2010/main" val="2368079172"/>
              </p:ext>
            </p:extLst>
          </p:nvPr>
        </p:nvGraphicFramePr>
        <p:xfrm>
          <a:off x="914400" y="2209800"/>
          <a:ext cx="7391400" cy="381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93438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579437"/>
            <a:ext cx="7886700" cy="1325563"/>
          </a:xfrm>
          <a:prstGeom prst="rect">
            <a:avLst/>
          </a:prstGeom>
        </p:spPr>
        <p:txBody>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en-IN" dirty="0" smtClean="0"/>
              <a:t>Production of SLT</a:t>
            </a:r>
            <a:endParaRPr lang="en-IN" dirty="0"/>
          </a:p>
        </p:txBody>
      </p:sp>
      <p:sp>
        <p:nvSpPr>
          <p:cNvPr id="3" name="Content Placeholder 2"/>
          <p:cNvSpPr txBox="1">
            <a:spLocks/>
          </p:cNvSpPr>
          <p:nvPr/>
        </p:nvSpPr>
        <p:spPr>
          <a:xfrm>
            <a:off x="628650" y="1825625"/>
            <a:ext cx="7886700" cy="4351338"/>
          </a:xfrm>
          <a:prstGeom prst="rect">
            <a:avLst/>
          </a:prstGeom>
        </p:spPr>
        <p:txBody>
          <a:bodyPr>
            <a:norm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IN" sz="2400" smtClean="0"/>
              <a:t>91.3% of the SLT products sold worldwide are sold in traditional markets</a:t>
            </a:r>
          </a:p>
          <a:p>
            <a:r>
              <a:rPr lang="en-IN" sz="2400" smtClean="0"/>
              <a:t>18.74% of tobacco produced in India is destined for making SLT products</a:t>
            </a:r>
          </a:p>
          <a:p>
            <a:r>
              <a:rPr lang="en-IN" sz="2400" smtClean="0"/>
              <a:t>GVA declined by about 23% during 2000 - 2011 for SLT industry in India</a:t>
            </a:r>
          </a:p>
          <a:p>
            <a:r>
              <a:rPr lang="en-IN" sz="2400" smtClean="0"/>
              <a:t>The share of unregistered manufacturing in the total SLT manufacturing increased from 3% to 11% during the same time</a:t>
            </a:r>
            <a:endParaRPr lang="en-IN" sz="2400" dirty="0"/>
          </a:p>
        </p:txBody>
      </p:sp>
    </p:spTree>
    <p:extLst>
      <p:ext uri="{BB962C8B-B14F-4D97-AF65-F5344CB8AC3E}">
        <p14:creationId xmlns:p14="http://schemas.microsoft.com/office/powerpoint/2010/main" val="2216258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subTnLst>
                                    <p:animClr clrSpc="rgb" dir="cw">
                                      <p:cBhvr override="childStyle">
                                        <p:cTn dur="1" fill="hold" display="0" masterRel="nextClick" afterEffect="1"/>
                                        <p:tgtEl>
                                          <p:spTgt spid="3">
                                            <p:txEl>
                                              <p:pRg st="0" end="0"/>
                                            </p:txEl>
                                          </p:spTgt>
                                        </p:tgtEl>
                                        <p:attrNameLst>
                                          <p:attrName>ppt_c</p:attrName>
                                        </p:attrNameLst>
                                      </p:cBhvr>
                                      <p:to>
                                        <a:schemeClr val="bg2"/>
                                      </p:to>
                                    </p:animClr>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subTnLst>
                                    <p:animClr clrSpc="rgb" dir="cw">
                                      <p:cBhvr override="childStyle">
                                        <p:cTn dur="1" fill="hold" display="0" masterRel="nextClick" afterEffect="1"/>
                                        <p:tgtEl>
                                          <p:spTgt spid="3">
                                            <p:txEl>
                                              <p:pRg st="1" end="1"/>
                                            </p:txEl>
                                          </p:spTgt>
                                        </p:tgtEl>
                                        <p:attrNameLst>
                                          <p:attrName>ppt_c</p:attrName>
                                        </p:attrNameLst>
                                      </p:cBhvr>
                                      <p:to>
                                        <a:schemeClr val="bg2"/>
                                      </p:to>
                                    </p:animClr>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subTnLst>
                                    <p:animClr clrSpc="rgb" dir="cw">
                                      <p:cBhvr override="childStyle">
                                        <p:cTn dur="1" fill="hold" display="0" masterRel="nextClick" afterEffect="1"/>
                                        <p:tgtEl>
                                          <p:spTgt spid="3">
                                            <p:txEl>
                                              <p:pRg st="2" end="2"/>
                                            </p:txEl>
                                          </p:spTgt>
                                        </p:tgtEl>
                                        <p:attrNameLst>
                                          <p:attrName>ppt_c</p:attrName>
                                        </p:attrNameLst>
                                      </p:cBhvr>
                                      <p:to>
                                        <a:schemeClr val="bg2"/>
                                      </p:to>
                                    </p:animClr>
                                  </p:sub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6"/>
            <a:ext cx="7886700" cy="1325563"/>
          </a:xfrm>
          <a:prstGeom prst="rect">
            <a:avLst/>
          </a:prstGeom>
        </p:spPr>
        <p:txBody>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en-IN" smtClean="0"/>
              <a:t>Employment in SLT manufacturing in India</a:t>
            </a:r>
            <a:endParaRPr lang="en-IN" dirty="0"/>
          </a:p>
        </p:txBody>
      </p:sp>
      <p:graphicFrame>
        <p:nvGraphicFramePr>
          <p:cNvPr id="3" name="Content Placeholder 3"/>
          <p:cNvGraphicFramePr>
            <a:graphicFrameLocks/>
          </p:cNvGraphicFramePr>
          <p:nvPr>
            <p:extLst>
              <p:ext uri="{D42A27DB-BD31-4B8C-83A1-F6EECF244321}">
                <p14:modId xmlns:p14="http://schemas.microsoft.com/office/powerpoint/2010/main" val="2768704532"/>
              </p:ext>
            </p:extLst>
          </p:nvPr>
        </p:nvGraphicFramePr>
        <p:xfrm>
          <a:off x="621756" y="1859076"/>
          <a:ext cx="8217444" cy="4622642"/>
        </p:xfrm>
        <a:graphic>
          <a:graphicData uri="http://schemas.openxmlformats.org/drawingml/2006/table">
            <a:tbl>
              <a:tblPr firstRow="1" firstCol="1" bandRow="1">
                <a:tableStyleId>{5C22544A-7EE6-4342-B048-85BDC9FD1C3A}</a:tableStyleId>
              </a:tblPr>
              <a:tblGrid>
                <a:gridCol w="4637795"/>
                <a:gridCol w="1566551"/>
                <a:gridCol w="2013098"/>
              </a:tblGrid>
              <a:tr h="866705">
                <a:tc>
                  <a:txBody>
                    <a:bodyPr/>
                    <a:lstStyle/>
                    <a:p>
                      <a:pPr algn="just">
                        <a:spcAft>
                          <a:spcPts val="0"/>
                        </a:spcAft>
                      </a:pPr>
                      <a:r>
                        <a:rPr lang="en-IN" sz="1800" dirty="0">
                          <a:solidFill>
                            <a:schemeClr val="tx1"/>
                          </a:solidFill>
                          <a:effectLst/>
                        </a:rPr>
                        <a:t>Type of </a:t>
                      </a:r>
                      <a:r>
                        <a:rPr lang="en-IN" sz="1800" dirty="0" smtClean="0">
                          <a:solidFill>
                            <a:schemeClr val="tx1"/>
                          </a:solidFill>
                          <a:effectLst/>
                        </a:rPr>
                        <a:t>SLT </a:t>
                      </a:r>
                      <a:r>
                        <a:rPr lang="en-IN" sz="1800" dirty="0">
                          <a:solidFill>
                            <a:schemeClr val="tx1"/>
                          </a:solidFill>
                          <a:effectLst/>
                        </a:rPr>
                        <a:t>Product</a:t>
                      </a:r>
                      <a:endPar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just">
                        <a:spcAft>
                          <a:spcPts val="0"/>
                        </a:spcAft>
                      </a:pPr>
                      <a:r>
                        <a:rPr lang="en-IN" sz="1800" dirty="0">
                          <a:solidFill>
                            <a:schemeClr val="tx1"/>
                          </a:solidFill>
                          <a:effectLst/>
                        </a:rPr>
                        <a:t>2011-12</a:t>
                      </a:r>
                      <a:endPar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spcAft>
                          <a:spcPts val="0"/>
                        </a:spcAft>
                      </a:pPr>
                      <a:r>
                        <a:rPr lang="en-IN" sz="1800" dirty="0">
                          <a:solidFill>
                            <a:schemeClr val="tx1"/>
                          </a:solidFill>
                          <a:effectLst/>
                        </a:rPr>
                        <a:t>% of all </a:t>
                      </a:r>
                      <a:r>
                        <a:rPr lang="en-IN" sz="1800" dirty="0" smtClean="0">
                          <a:solidFill>
                            <a:schemeClr val="tx1"/>
                          </a:solidFill>
                          <a:effectLst/>
                        </a:rPr>
                        <a:t>SLT Manufacturing</a:t>
                      </a:r>
                      <a:endPar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r>
              <a:tr h="505632">
                <a:tc>
                  <a:txBody>
                    <a:bodyPr/>
                    <a:lstStyle/>
                    <a:p>
                      <a:pPr algn="just">
                        <a:spcAft>
                          <a:spcPts val="0"/>
                        </a:spcAft>
                      </a:pPr>
                      <a:r>
                        <a:rPr lang="en-IN" sz="1800" b="0" dirty="0">
                          <a:solidFill>
                            <a:schemeClr val="tx1"/>
                          </a:solidFill>
                          <a:effectLst/>
                        </a:rPr>
                        <a:t>Snuff</a:t>
                      </a:r>
                      <a:endParaRPr lang="en-IN"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r">
                        <a:spcAft>
                          <a:spcPts val="0"/>
                        </a:spcAft>
                      </a:pPr>
                      <a:r>
                        <a:rPr lang="en-IN" sz="1800" dirty="0">
                          <a:solidFill>
                            <a:schemeClr val="tx1"/>
                          </a:solidFill>
                          <a:effectLst/>
                        </a:rPr>
                        <a:t>307</a:t>
                      </a:r>
                      <a:endPar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r">
                        <a:spcAft>
                          <a:spcPts val="0"/>
                        </a:spcAft>
                      </a:pPr>
                      <a:r>
                        <a:rPr lang="en-IN" sz="1800">
                          <a:solidFill>
                            <a:schemeClr val="tx1"/>
                          </a:solidFill>
                          <a:effectLst/>
                        </a:rPr>
                        <a:t>0.44</a:t>
                      </a:r>
                      <a:endParaRPr lang="en-IN"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r>
              <a:tr h="505632">
                <a:tc>
                  <a:txBody>
                    <a:bodyPr/>
                    <a:lstStyle/>
                    <a:p>
                      <a:pPr algn="just">
                        <a:spcAft>
                          <a:spcPts val="0"/>
                        </a:spcAft>
                      </a:pPr>
                      <a:r>
                        <a:rPr lang="en-IN" sz="1800" b="0" dirty="0" err="1">
                          <a:solidFill>
                            <a:schemeClr val="tx1"/>
                          </a:solidFill>
                          <a:effectLst/>
                        </a:rPr>
                        <a:t>Zarda</a:t>
                      </a:r>
                      <a:endParaRPr lang="en-IN"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r">
                        <a:spcAft>
                          <a:spcPts val="0"/>
                        </a:spcAft>
                      </a:pPr>
                      <a:r>
                        <a:rPr lang="en-IN" sz="1800" dirty="0">
                          <a:solidFill>
                            <a:schemeClr val="tx1"/>
                          </a:solidFill>
                          <a:effectLst/>
                        </a:rPr>
                        <a:t>7,229</a:t>
                      </a:r>
                      <a:endPar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r">
                        <a:spcAft>
                          <a:spcPts val="0"/>
                        </a:spcAft>
                      </a:pPr>
                      <a:r>
                        <a:rPr lang="en-IN" sz="1800">
                          <a:solidFill>
                            <a:schemeClr val="tx1"/>
                          </a:solidFill>
                          <a:effectLst/>
                        </a:rPr>
                        <a:t>10.31</a:t>
                      </a:r>
                      <a:endParaRPr lang="en-IN"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r>
              <a:tr h="505632">
                <a:tc>
                  <a:txBody>
                    <a:bodyPr/>
                    <a:lstStyle/>
                    <a:p>
                      <a:pPr algn="just">
                        <a:spcAft>
                          <a:spcPts val="0"/>
                        </a:spcAft>
                      </a:pPr>
                      <a:r>
                        <a:rPr lang="en-IN" sz="1800" b="0" dirty="0">
                          <a:solidFill>
                            <a:schemeClr val="tx1"/>
                          </a:solidFill>
                          <a:effectLst/>
                        </a:rPr>
                        <a:t>Catechu (Katha) and chewing lime</a:t>
                      </a:r>
                      <a:endParaRPr lang="en-IN"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r">
                        <a:spcAft>
                          <a:spcPts val="0"/>
                        </a:spcAft>
                      </a:pPr>
                      <a:r>
                        <a:rPr lang="en-IN" sz="1800" dirty="0">
                          <a:solidFill>
                            <a:schemeClr val="tx1"/>
                          </a:solidFill>
                          <a:effectLst/>
                        </a:rPr>
                        <a:t>1,795</a:t>
                      </a:r>
                      <a:endPar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r">
                        <a:spcAft>
                          <a:spcPts val="0"/>
                        </a:spcAft>
                      </a:pPr>
                      <a:r>
                        <a:rPr lang="en-IN" sz="1800">
                          <a:solidFill>
                            <a:schemeClr val="tx1"/>
                          </a:solidFill>
                          <a:effectLst/>
                        </a:rPr>
                        <a:t>2.56</a:t>
                      </a:r>
                      <a:endParaRPr lang="en-IN"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r>
              <a:tr h="505632">
                <a:tc>
                  <a:txBody>
                    <a:bodyPr/>
                    <a:lstStyle/>
                    <a:p>
                      <a:pPr algn="just">
                        <a:spcAft>
                          <a:spcPts val="0"/>
                        </a:spcAft>
                      </a:pPr>
                      <a:r>
                        <a:rPr lang="en-IN" sz="1800" b="0" dirty="0">
                          <a:solidFill>
                            <a:schemeClr val="tx1"/>
                          </a:solidFill>
                          <a:effectLst/>
                        </a:rPr>
                        <a:t>Pan masala and related products</a:t>
                      </a:r>
                      <a:endParaRPr lang="en-IN"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rgbClr val="FFC000"/>
                    </a:solidFill>
                  </a:tcPr>
                </a:tc>
                <a:tc>
                  <a:txBody>
                    <a:bodyPr/>
                    <a:lstStyle/>
                    <a:p>
                      <a:pPr algn="r">
                        <a:spcAft>
                          <a:spcPts val="0"/>
                        </a:spcAft>
                      </a:pPr>
                      <a:r>
                        <a:rPr lang="en-IN" sz="1800" dirty="0">
                          <a:solidFill>
                            <a:schemeClr val="tx1"/>
                          </a:solidFill>
                          <a:effectLst/>
                        </a:rPr>
                        <a:t>45,623</a:t>
                      </a:r>
                      <a:endPar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rgbClr val="FFC000"/>
                    </a:solidFill>
                  </a:tcPr>
                </a:tc>
                <a:tc>
                  <a:txBody>
                    <a:bodyPr/>
                    <a:lstStyle/>
                    <a:p>
                      <a:pPr algn="r">
                        <a:spcAft>
                          <a:spcPts val="0"/>
                        </a:spcAft>
                      </a:pPr>
                      <a:r>
                        <a:rPr lang="en-IN" sz="1800">
                          <a:solidFill>
                            <a:schemeClr val="tx1"/>
                          </a:solidFill>
                          <a:effectLst/>
                        </a:rPr>
                        <a:t>65.04</a:t>
                      </a:r>
                      <a:endParaRPr lang="en-IN"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rgbClr val="FFC000"/>
                    </a:solidFill>
                  </a:tcPr>
                </a:tc>
              </a:tr>
              <a:tr h="577803">
                <a:tc>
                  <a:txBody>
                    <a:bodyPr/>
                    <a:lstStyle/>
                    <a:p>
                      <a:pPr algn="just">
                        <a:spcAft>
                          <a:spcPts val="0"/>
                        </a:spcAft>
                      </a:pPr>
                      <a:r>
                        <a:rPr lang="en-IN" sz="1800" b="0" dirty="0">
                          <a:solidFill>
                            <a:schemeClr val="tx1"/>
                          </a:solidFill>
                          <a:effectLst/>
                        </a:rPr>
                        <a:t>Chewing tobacco and other tobacco products</a:t>
                      </a:r>
                      <a:endParaRPr lang="en-IN"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rgbClr val="FFC000"/>
                    </a:solidFill>
                  </a:tcPr>
                </a:tc>
                <a:tc>
                  <a:txBody>
                    <a:bodyPr/>
                    <a:lstStyle/>
                    <a:p>
                      <a:pPr algn="r">
                        <a:spcAft>
                          <a:spcPts val="0"/>
                        </a:spcAft>
                      </a:pPr>
                      <a:r>
                        <a:rPr lang="en-IN" sz="1800" dirty="0">
                          <a:solidFill>
                            <a:schemeClr val="tx1"/>
                          </a:solidFill>
                          <a:effectLst/>
                        </a:rPr>
                        <a:t>15,196</a:t>
                      </a:r>
                      <a:endPar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rgbClr val="FFC000"/>
                    </a:solidFill>
                  </a:tcPr>
                </a:tc>
                <a:tc>
                  <a:txBody>
                    <a:bodyPr/>
                    <a:lstStyle/>
                    <a:p>
                      <a:pPr algn="r">
                        <a:spcAft>
                          <a:spcPts val="0"/>
                        </a:spcAft>
                      </a:pPr>
                      <a:r>
                        <a:rPr lang="en-IN" sz="1800" dirty="0">
                          <a:solidFill>
                            <a:schemeClr val="tx1"/>
                          </a:solidFill>
                          <a:effectLst/>
                        </a:rPr>
                        <a:t>21.66</a:t>
                      </a:r>
                      <a:endPar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rgbClr val="FFC000"/>
                    </a:solidFill>
                  </a:tcPr>
                </a:tc>
              </a:tr>
              <a:tr h="577803">
                <a:tc>
                  <a:txBody>
                    <a:bodyPr/>
                    <a:lstStyle/>
                    <a:p>
                      <a:pPr algn="just">
                        <a:spcAft>
                          <a:spcPts val="0"/>
                        </a:spcAft>
                      </a:pPr>
                      <a:r>
                        <a:rPr lang="en-IN" sz="1800" b="0" dirty="0">
                          <a:solidFill>
                            <a:schemeClr val="tx1"/>
                          </a:solidFill>
                          <a:effectLst/>
                        </a:rPr>
                        <a:t>Total employment in </a:t>
                      </a:r>
                      <a:r>
                        <a:rPr lang="en-IN" sz="1800" b="0" dirty="0" smtClean="0">
                          <a:solidFill>
                            <a:schemeClr val="tx1"/>
                          </a:solidFill>
                          <a:effectLst/>
                        </a:rPr>
                        <a:t>SLT </a:t>
                      </a:r>
                      <a:r>
                        <a:rPr lang="en-IN" sz="1800" b="0" dirty="0">
                          <a:solidFill>
                            <a:schemeClr val="tx1"/>
                          </a:solidFill>
                          <a:effectLst/>
                        </a:rPr>
                        <a:t>manufacturing</a:t>
                      </a:r>
                      <a:endParaRPr lang="en-IN"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r">
                        <a:spcAft>
                          <a:spcPts val="0"/>
                        </a:spcAft>
                      </a:pPr>
                      <a:r>
                        <a:rPr lang="en-IN" sz="1800">
                          <a:solidFill>
                            <a:schemeClr val="tx1"/>
                          </a:solidFill>
                          <a:effectLst/>
                        </a:rPr>
                        <a:t>70,151</a:t>
                      </a:r>
                      <a:endParaRPr lang="en-IN"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r">
                        <a:spcAft>
                          <a:spcPts val="0"/>
                        </a:spcAft>
                      </a:pPr>
                      <a:r>
                        <a:rPr lang="en-IN" sz="1800" dirty="0" smtClean="0">
                          <a:solidFill>
                            <a:schemeClr val="tx1"/>
                          </a:solidFill>
                          <a:effectLst/>
                        </a:rPr>
                        <a:t>(1.37% of total) </a:t>
                      </a:r>
                      <a:endPar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r>
              <a:tr h="577803">
                <a:tc>
                  <a:txBody>
                    <a:bodyPr/>
                    <a:lstStyle/>
                    <a:p>
                      <a:pPr algn="just">
                        <a:spcAft>
                          <a:spcPts val="0"/>
                        </a:spcAft>
                      </a:pPr>
                      <a:r>
                        <a:rPr lang="en-IN" sz="1800" b="0" dirty="0">
                          <a:solidFill>
                            <a:schemeClr val="tx1"/>
                          </a:solidFill>
                          <a:effectLst/>
                        </a:rPr>
                        <a:t>Total employment in all tobacco manufacturing</a:t>
                      </a:r>
                      <a:endParaRPr lang="en-IN"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r">
                        <a:spcAft>
                          <a:spcPts val="0"/>
                        </a:spcAft>
                      </a:pPr>
                      <a:r>
                        <a:rPr lang="en-IN" sz="1800" b="1" dirty="0">
                          <a:solidFill>
                            <a:schemeClr val="tx1"/>
                          </a:solidFill>
                          <a:effectLst/>
                        </a:rPr>
                        <a:t>5,127,471</a:t>
                      </a:r>
                      <a:endParaRPr lang="en-IN"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r">
                        <a:spcAft>
                          <a:spcPts val="0"/>
                        </a:spcAft>
                      </a:pPr>
                      <a:r>
                        <a:rPr lang="en-IN" sz="1800" b="1" dirty="0">
                          <a:solidFill>
                            <a:schemeClr val="tx1"/>
                          </a:solidFill>
                          <a:effectLst/>
                        </a:rPr>
                        <a:t>100</a:t>
                      </a:r>
                      <a:endParaRPr lang="en-IN"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r>
            </a:tbl>
          </a:graphicData>
        </a:graphic>
      </p:graphicFrame>
      <p:sp>
        <p:nvSpPr>
          <p:cNvPr id="4" name="Rectangle 3"/>
          <p:cNvSpPr/>
          <p:nvPr/>
        </p:nvSpPr>
        <p:spPr>
          <a:xfrm>
            <a:off x="863895" y="6481718"/>
            <a:ext cx="7697972" cy="300082"/>
          </a:xfrm>
          <a:prstGeom prst="rect">
            <a:avLst/>
          </a:prstGeom>
        </p:spPr>
        <p:txBody>
          <a:bodyPr wrap="square">
            <a:spAutoFit/>
          </a:bodyPr>
          <a:lstStyle/>
          <a:p>
            <a:r>
              <a:rPr lang="en-IN" sz="1350" dirty="0"/>
              <a:t>Source: National Sample Survey 2011-12 as given in </a:t>
            </a:r>
            <a:r>
              <a:rPr lang="en-IN" sz="1350" dirty="0" err="1"/>
              <a:t>Selvaraj</a:t>
            </a:r>
            <a:r>
              <a:rPr lang="en-IN" sz="1350" dirty="0"/>
              <a:t> et al, 2017</a:t>
            </a:r>
          </a:p>
        </p:txBody>
      </p:sp>
    </p:spTree>
    <p:extLst>
      <p:ext uri="{BB962C8B-B14F-4D97-AF65-F5344CB8AC3E}">
        <p14:creationId xmlns:p14="http://schemas.microsoft.com/office/powerpoint/2010/main" val="26685920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579437"/>
            <a:ext cx="8610600" cy="1325563"/>
          </a:xfrm>
          <a:prstGeom prst="rect">
            <a:avLst/>
          </a:prstGeom>
        </p:spPr>
        <p:txBody>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en-IN" dirty="0" smtClean="0"/>
              <a:t>Price responsiveness of SLTs</a:t>
            </a:r>
            <a:endParaRPr lang="en-IN" dirty="0"/>
          </a:p>
        </p:txBody>
      </p:sp>
      <p:sp>
        <p:nvSpPr>
          <p:cNvPr id="3" name="Content Placeholder 2"/>
          <p:cNvSpPr txBox="1">
            <a:spLocks/>
          </p:cNvSpPr>
          <p:nvPr/>
        </p:nvSpPr>
        <p:spPr>
          <a:xfrm>
            <a:off x="661307" y="1676400"/>
            <a:ext cx="8147306" cy="4784651"/>
          </a:xfrm>
          <a:prstGeom prst="rect">
            <a:avLst/>
          </a:prstGeom>
        </p:spPr>
        <p:txBody>
          <a:bodyPr>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IN" sz="2400" dirty="0" smtClean="0"/>
              <a:t>Systematic review of tobacco control policies on SLT use in USA </a:t>
            </a:r>
          </a:p>
          <a:p>
            <a:pPr lvl="1"/>
            <a:r>
              <a:rPr lang="en-IN" sz="2000" dirty="0" smtClean="0"/>
              <a:t>Price elasticities of SLT products lie mostly in the inelastic range </a:t>
            </a:r>
          </a:p>
          <a:p>
            <a:pPr lvl="1"/>
            <a:r>
              <a:rPr lang="en-IN" sz="2000" dirty="0" smtClean="0"/>
              <a:t>SLT taxes are an effective tool in reducing tobacco use</a:t>
            </a:r>
          </a:p>
          <a:p>
            <a:r>
              <a:rPr lang="en-IN" sz="2400" dirty="0" smtClean="0"/>
              <a:t>India: Price elasticities of SLT: -0.1 to -0.9</a:t>
            </a:r>
          </a:p>
          <a:p>
            <a:r>
              <a:rPr lang="en-IN" sz="2400" dirty="0" smtClean="0"/>
              <a:t>Bangladesh: Price elasticities of SLT: -0.39 to -0.64</a:t>
            </a:r>
          </a:p>
          <a:p>
            <a:pPr lvl="1"/>
            <a:r>
              <a:rPr lang="en-IN" sz="2200" dirty="0" smtClean="0"/>
              <a:t>Cross-price </a:t>
            </a:r>
            <a:r>
              <a:rPr lang="en-IN" sz="2200" dirty="0"/>
              <a:t>elasticity of </a:t>
            </a:r>
            <a:r>
              <a:rPr lang="en-IN" sz="2200" dirty="0" err="1"/>
              <a:t>zarda</a:t>
            </a:r>
            <a:r>
              <a:rPr lang="en-IN" sz="2200" dirty="0"/>
              <a:t> </a:t>
            </a:r>
            <a:r>
              <a:rPr lang="en-IN" sz="2200" dirty="0" smtClean="0"/>
              <a:t>w.r.t </a:t>
            </a:r>
            <a:r>
              <a:rPr lang="en-IN" sz="2200" dirty="0"/>
              <a:t>cigarettes </a:t>
            </a:r>
            <a:r>
              <a:rPr lang="en-IN" sz="2200" dirty="0" smtClean="0"/>
              <a:t>is </a:t>
            </a:r>
            <a:r>
              <a:rPr lang="en-IN" sz="2200" dirty="0"/>
              <a:t>0.35</a:t>
            </a:r>
            <a:endParaRPr lang="en-IN" sz="2200" dirty="0" smtClean="0"/>
          </a:p>
          <a:p>
            <a:r>
              <a:rPr lang="en-IN" sz="2400" dirty="0" smtClean="0"/>
              <a:t>Different GATS surveys in India and ITC surveys in Bangladesh show significant reductions in the prevalence of SLT use in the general adult population </a:t>
            </a:r>
          </a:p>
          <a:p>
            <a:r>
              <a:rPr lang="en-IN" sz="2400" dirty="0" smtClean="0"/>
              <a:t>Significant tax increases on SLT products also have occurred during the same period in both countries</a:t>
            </a:r>
          </a:p>
          <a:p>
            <a:endParaRPr lang="en-IN" sz="2400" dirty="0" smtClean="0"/>
          </a:p>
          <a:p>
            <a:endParaRPr lang="en-IN" sz="2400" dirty="0" smtClean="0"/>
          </a:p>
          <a:p>
            <a:endParaRPr lang="en-IN" sz="2400" dirty="0"/>
          </a:p>
        </p:txBody>
      </p:sp>
    </p:spTree>
    <p:extLst>
      <p:ext uri="{BB962C8B-B14F-4D97-AF65-F5344CB8AC3E}">
        <p14:creationId xmlns:p14="http://schemas.microsoft.com/office/powerpoint/2010/main" val="969591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subTnLst>
                                    <p:animClr clrSpc="rgb" dir="cw">
                                      <p:cBhvr override="childStyle">
                                        <p:cTn dur="1" fill="hold" display="0" masterRel="nextClick" afterEffect="1"/>
                                        <p:tgtEl>
                                          <p:spTgt spid="3">
                                            <p:txEl>
                                              <p:pRg st="0" end="0"/>
                                            </p:txEl>
                                          </p:spTgt>
                                        </p:tgtEl>
                                        <p:attrNameLst>
                                          <p:attrName>ppt_c</p:attrName>
                                        </p:attrNameLst>
                                      </p:cBhvr>
                                      <p:to>
                                        <a:schemeClr val="bg2"/>
                                      </p:to>
                                    </p:animClr>
                                  </p:sub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subTnLst>
                                    <p:animClr clrSpc="rgb" dir="cw">
                                      <p:cBhvr override="childStyle">
                                        <p:cTn dur="1" fill="hold" display="0" masterRel="nextClick" afterEffect="1"/>
                                        <p:tgtEl>
                                          <p:spTgt spid="3">
                                            <p:txEl>
                                              <p:pRg st="1" end="1"/>
                                            </p:txEl>
                                          </p:spTgt>
                                        </p:tgtEl>
                                        <p:attrNameLst>
                                          <p:attrName>ppt_c</p:attrName>
                                        </p:attrNameLst>
                                      </p:cBhvr>
                                      <p:to>
                                        <a:schemeClr val="bg2"/>
                                      </p:to>
                                    </p:animClr>
                                  </p:sub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subTnLst>
                                    <p:animClr clrSpc="rgb" dir="cw">
                                      <p:cBhvr override="childStyle">
                                        <p:cTn dur="1" fill="hold" display="0" masterRel="nextClick" afterEffect="1"/>
                                        <p:tgtEl>
                                          <p:spTgt spid="3">
                                            <p:txEl>
                                              <p:pRg st="2" end="2"/>
                                            </p:txEl>
                                          </p:spTgt>
                                        </p:tgtEl>
                                        <p:attrNameLst>
                                          <p:attrName>ppt_c</p:attrName>
                                        </p:attrNameLst>
                                      </p:cBhvr>
                                      <p:to>
                                        <a:schemeClr val="bg2"/>
                                      </p:to>
                                    </p:animClr>
                                  </p:sub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subTnLst>
                                    <p:animClr clrSpc="rgb" dir="cw">
                                      <p:cBhvr override="childStyle">
                                        <p:cTn dur="1" fill="hold" display="0" masterRel="nextClick" afterEffect="1"/>
                                        <p:tgtEl>
                                          <p:spTgt spid="3">
                                            <p:txEl>
                                              <p:pRg st="3" end="3"/>
                                            </p:txEl>
                                          </p:spTgt>
                                        </p:tgtEl>
                                        <p:attrNameLst>
                                          <p:attrName>ppt_c</p:attrName>
                                        </p:attrNameLst>
                                      </p:cBhvr>
                                      <p:to>
                                        <a:schemeClr val="bg2"/>
                                      </p:to>
                                    </p:animClr>
                                  </p:sub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subTnLst>
                                    <p:animClr clrSpc="rgb" dir="cw">
                                      <p:cBhvr override="childStyle">
                                        <p:cTn dur="1" fill="hold" display="0" masterRel="nextClick" afterEffect="1"/>
                                        <p:tgtEl>
                                          <p:spTgt spid="3">
                                            <p:txEl>
                                              <p:pRg st="4" end="4"/>
                                            </p:txEl>
                                          </p:spTgt>
                                        </p:tgtEl>
                                        <p:attrNameLst>
                                          <p:attrName>ppt_c</p:attrName>
                                        </p:attrNameLst>
                                      </p:cBhvr>
                                      <p:to>
                                        <a:schemeClr val="bg2"/>
                                      </p:to>
                                    </p:animClr>
                                  </p:subTnLst>
                                </p:cTn>
                              </p:par>
                              <p:par>
                                <p:cTn id="24" presetID="10" presetClass="entr" presetSubtype="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subTnLst>
                                    <p:animClr clrSpc="rgb" dir="cw">
                                      <p:cBhvr override="childStyle">
                                        <p:cTn dur="1" fill="hold" display="0" masterRel="nextClick" afterEffect="1"/>
                                        <p:tgtEl>
                                          <p:spTgt spid="3">
                                            <p:txEl>
                                              <p:pRg st="5" end="5"/>
                                            </p:txEl>
                                          </p:spTgt>
                                        </p:tgtEl>
                                        <p:attrNameLst>
                                          <p:attrName>ppt_c</p:attrName>
                                        </p:attrNameLst>
                                      </p:cBhvr>
                                      <p:to>
                                        <a:schemeClr val="bg2"/>
                                      </p:to>
                                    </p:animClr>
                                  </p:sub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fade">
                                      <p:cBhvr>
                                        <p:cTn id="3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609600"/>
            <a:ext cx="7886700" cy="1325563"/>
          </a:xfrm>
          <a:prstGeom prst="rect">
            <a:avLst/>
          </a:prstGeom>
        </p:spPr>
        <p:txBody>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en-IN" dirty="0" smtClean="0"/>
              <a:t>Price and tax burden of SLT by country INCOME GROUPS</a:t>
            </a:r>
            <a:endParaRPr lang="en-IN" dirty="0"/>
          </a:p>
        </p:txBody>
      </p:sp>
      <p:graphicFrame>
        <p:nvGraphicFramePr>
          <p:cNvPr id="3" name="Content Placeholder 3"/>
          <p:cNvGraphicFramePr>
            <a:graphicFrameLocks/>
          </p:cNvGraphicFramePr>
          <p:nvPr>
            <p:extLst>
              <p:ext uri="{D42A27DB-BD31-4B8C-83A1-F6EECF244321}">
                <p14:modId xmlns:p14="http://schemas.microsoft.com/office/powerpoint/2010/main" val="751116218"/>
              </p:ext>
            </p:extLst>
          </p:nvPr>
        </p:nvGraphicFramePr>
        <p:xfrm>
          <a:off x="628650" y="2079584"/>
          <a:ext cx="8058150" cy="3944934"/>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3"/>
          <p:cNvSpPr/>
          <p:nvPr/>
        </p:nvSpPr>
        <p:spPr>
          <a:xfrm>
            <a:off x="994144" y="6405518"/>
            <a:ext cx="7083056" cy="300082"/>
          </a:xfrm>
          <a:prstGeom prst="rect">
            <a:avLst/>
          </a:prstGeom>
        </p:spPr>
        <p:txBody>
          <a:bodyPr wrap="square">
            <a:spAutoFit/>
          </a:bodyPr>
          <a:lstStyle/>
          <a:p>
            <a:r>
              <a:rPr lang="en-IN" sz="1350" dirty="0"/>
              <a:t>Source: Estimated from WHO report on the global tobacco epidemic 2015 and 2017</a:t>
            </a:r>
          </a:p>
        </p:txBody>
      </p:sp>
    </p:spTree>
    <p:extLst>
      <p:ext uri="{BB962C8B-B14F-4D97-AF65-F5344CB8AC3E}">
        <p14:creationId xmlns:p14="http://schemas.microsoft.com/office/powerpoint/2010/main" val="28205098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68096" y="685800"/>
            <a:ext cx="7290054" cy="1124712"/>
          </a:xfrm>
          <a:prstGeom prst="rect">
            <a:avLst/>
          </a:prstGeom>
        </p:spPr>
        <p:txBody>
          <a:bodyPr>
            <a:normAutofit fontScale="85000" lnSpcReduction="10000"/>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en-IN" smtClean="0"/>
              <a:t>Comparison of retail price and tax burden between SLT and cigarettes</a:t>
            </a:r>
            <a:endParaRPr lang="en-IN" dirty="0"/>
          </a:p>
        </p:txBody>
      </p:sp>
      <p:sp>
        <p:nvSpPr>
          <p:cNvPr id="3" name="Rectangle 2"/>
          <p:cNvSpPr/>
          <p:nvPr/>
        </p:nvSpPr>
        <p:spPr>
          <a:xfrm>
            <a:off x="1295400" y="6519446"/>
            <a:ext cx="7064818" cy="338554"/>
          </a:xfrm>
          <a:prstGeom prst="rect">
            <a:avLst/>
          </a:prstGeom>
        </p:spPr>
        <p:txBody>
          <a:bodyPr wrap="square">
            <a:spAutoFit/>
          </a:bodyPr>
          <a:lstStyle/>
          <a:p>
            <a:r>
              <a:rPr lang="en-IN" sz="1600" dirty="0"/>
              <a:t>Source: WHO report on the global tobacco epidemic 2015 and 2017</a:t>
            </a:r>
          </a:p>
        </p:txBody>
      </p:sp>
      <p:graphicFrame>
        <p:nvGraphicFramePr>
          <p:cNvPr id="4" name="Chart 3"/>
          <p:cNvGraphicFramePr/>
          <p:nvPr>
            <p:extLst>
              <p:ext uri="{D42A27DB-BD31-4B8C-83A1-F6EECF244321}">
                <p14:modId xmlns:p14="http://schemas.microsoft.com/office/powerpoint/2010/main" val="3697668171"/>
              </p:ext>
            </p:extLst>
          </p:nvPr>
        </p:nvGraphicFramePr>
        <p:xfrm>
          <a:off x="381000" y="1810512"/>
          <a:ext cx="8534399" cy="459028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775651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6200" y="533400"/>
            <a:ext cx="8839200" cy="990600"/>
          </a:xfrm>
          <a:prstGeom prst="rect">
            <a:avLst/>
          </a:prstGeom>
        </p:spPr>
        <p:txBody>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en-IN" dirty="0" smtClean="0"/>
              <a:t>Taxation of SLTs in Bangladesh</a:t>
            </a:r>
            <a:endParaRPr lang="en-IN" dirty="0"/>
          </a:p>
        </p:txBody>
      </p:sp>
      <p:sp>
        <p:nvSpPr>
          <p:cNvPr id="3" name="Content Placeholder 2"/>
          <p:cNvSpPr txBox="1">
            <a:spLocks/>
          </p:cNvSpPr>
          <p:nvPr/>
        </p:nvSpPr>
        <p:spPr>
          <a:xfrm>
            <a:off x="381000" y="1371600"/>
            <a:ext cx="8763000" cy="5334000"/>
          </a:xfrm>
          <a:prstGeom prst="rect">
            <a:avLst/>
          </a:prstGeom>
        </p:spPr>
        <p:txBody>
          <a:bodyPr>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IN" sz="2400" dirty="0" smtClean="0"/>
              <a:t>Historically, no tax on SLT</a:t>
            </a:r>
          </a:p>
          <a:p>
            <a:r>
              <a:rPr lang="en-IN" sz="2400" dirty="0" smtClean="0"/>
              <a:t>SLT brought under the tobacco control mechanism for the first time in 2008 with a 15% VAT on </a:t>
            </a:r>
            <a:r>
              <a:rPr lang="en-IN" sz="2400" i="1" dirty="0" err="1" smtClean="0"/>
              <a:t>zarda</a:t>
            </a:r>
            <a:r>
              <a:rPr lang="en-IN" sz="2400" dirty="0" smtClean="0"/>
              <a:t> and </a:t>
            </a:r>
            <a:r>
              <a:rPr lang="en-IN" sz="2400" i="1" dirty="0" err="1" smtClean="0"/>
              <a:t>gul</a:t>
            </a:r>
            <a:r>
              <a:rPr lang="en-IN" sz="2400" dirty="0" smtClean="0"/>
              <a:t> (oral powder)</a:t>
            </a:r>
          </a:p>
          <a:p>
            <a:r>
              <a:rPr lang="en-IN" sz="2400" dirty="0" smtClean="0"/>
              <a:t>A 10% supplementary duty was introduced in 2009 and revised several times in later years. </a:t>
            </a:r>
          </a:p>
          <a:p>
            <a:r>
              <a:rPr lang="en-IN" sz="2400" dirty="0" smtClean="0"/>
              <a:t>It currently stands at 100%</a:t>
            </a:r>
          </a:p>
          <a:p>
            <a:r>
              <a:rPr lang="en-IN" sz="2400" dirty="0" smtClean="0"/>
              <a:t>Health Development Surcharge of 1% from FY 2014-15</a:t>
            </a:r>
          </a:p>
          <a:p>
            <a:r>
              <a:rPr lang="en-IN" sz="2400" dirty="0" smtClean="0"/>
              <a:t>But the tax base was ex-factory price which is far less than retail prices and leads to low tax burden</a:t>
            </a:r>
          </a:p>
          <a:p>
            <a:r>
              <a:rPr lang="en-IN" sz="2400" dirty="0" smtClean="0"/>
              <a:t>From FY 2018-19 tax base shifted from ex-factory price to pre-determined tariff value (TV)</a:t>
            </a:r>
          </a:p>
          <a:p>
            <a:r>
              <a:rPr lang="en-IN" sz="2400" dirty="0"/>
              <a:t>National Board of Revenue collects tax from twenty SLT manufacturers only</a:t>
            </a:r>
          </a:p>
        </p:txBody>
      </p:sp>
    </p:spTree>
    <p:extLst>
      <p:ext uri="{BB962C8B-B14F-4D97-AF65-F5344CB8AC3E}">
        <p14:creationId xmlns:p14="http://schemas.microsoft.com/office/powerpoint/2010/main" val="2318394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457200"/>
            <a:ext cx="8839200" cy="1066800"/>
          </a:xfrm>
        </p:spPr>
        <p:txBody>
          <a:bodyPr>
            <a:normAutofit fontScale="90000"/>
          </a:bodyPr>
          <a:lstStyle/>
          <a:p>
            <a:r>
              <a:rPr lang="en-IN" dirty="0" smtClean="0"/>
              <a:t>SLT Taxes in Bangladesh for FY 2018-19</a:t>
            </a:r>
            <a:endParaRPr lang="en-IN" dirty="0"/>
          </a:p>
        </p:txBody>
      </p:sp>
      <p:graphicFrame>
        <p:nvGraphicFramePr>
          <p:cNvPr id="6" name="Chart 5"/>
          <p:cNvGraphicFramePr>
            <a:graphicFrameLocks/>
          </p:cNvGraphicFramePr>
          <p:nvPr>
            <p:extLst>
              <p:ext uri="{D42A27DB-BD31-4B8C-83A1-F6EECF244321}">
                <p14:modId xmlns:p14="http://schemas.microsoft.com/office/powerpoint/2010/main" val="2289527811"/>
              </p:ext>
            </p:extLst>
          </p:nvPr>
        </p:nvGraphicFramePr>
        <p:xfrm>
          <a:off x="304800" y="1676400"/>
          <a:ext cx="8610600" cy="4800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62686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6200" y="633984"/>
            <a:ext cx="8839200" cy="1499616"/>
          </a:xfrm>
          <a:prstGeom prst="rect">
            <a:avLst/>
          </a:prstGeom>
        </p:spPr>
        <p:txBody>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en-IN" dirty="0" smtClean="0"/>
              <a:t>Taxation of SLTs in India</a:t>
            </a:r>
            <a:endParaRPr lang="en-IN" dirty="0"/>
          </a:p>
        </p:txBody>
      </p:sp>
      <p:sp>
        <p:nvSpPr>
          <p:cNvPr id="3" name="Content Placeholder 2"/>
          <p:cNvSpPr txBox="1">
            <a:spLocks/>
          </p:cNvSpPr>
          <p:nvPr/>
        </p:nvSpPr>
        <p:spPr>
          <a:xfrm>
            <a:off x="457200" y="1371600"/>
            <a:ext cx="8248312" cy="2743200"/>
          </a:xfrm>
          <a:prstGeom prst="rect">
            <a:avLst/>
          </a:prstGeom>
        </p:spPr>
        <p:txBody>
          <a:bodyPr>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IN" sz="2400" dirty="0" smtClean="0"/>
              <a:t>Follows a compounded levy scheme (or presumptive taxation) to apply excise taxes on SLT products. Manufacturer pays duty on the basis of a normative assessment of production</a:t>
            </a:r>
          </a:p>
          <a:p>
            <a:r>
              <a:rPr lang="en-IN" sz="2400" dirty="0" smtClean="0"/>
              <a:t>FY 2015-16: made maximum speed of packing machine as a factor for determining both the deemed production and excise duty payable</a:t>
            </a:r>
          </a:p>
          <a:p>
            <a:r>
              <a:rPr lang="en-IN" sz="2400" dirty="0" smtClean="0"/>
              <a:t>GST Introduced from FY 2017-18</a:t>
            </a:r>
          </a:p>
          <a:p>
            <a:endParaRPr lang="en-IN" sz="2400" dirty="0"/>
          </a:p>
        </p:txBody>
      </p:sp>
      <p:graphicFrame>
        <p:nvGraphicFramePr>
          <p:cNvPr id="4" name="Table 3"/>
          <p:cNvGraphicFramePr>
            <a:graphicFrameLocks noGrp="1"/>
          </p:cNvGraphicFramePr>
          <p:nvPr>
            <p:extLst>
              <p:ext uri="{D42A27DB-BD31-4B8C-83A1-F6EECF244321}">
                <p14:modId xmlns:p14="http://schemas.microsoft.com/office/powerpoint/2010/main" val="1060723709"/>
              </p:ext>
            </p:extLst>
          </p:nvPr>
        </p:nvGraphicFramePr>
        <p:xfrm>
          <a:off x="685800" y="4506684"/>
          <a:ext cx="8077200" cy="2275116"/>
        </p:xfrm>
        <a:graphic>
          <a:graphicData uri="http://schemas.openxmlformats.org/drawingml/2006/table">
            <a:tbl>
              <a:tblPr>
                <a:tableStyleId>{5C22544A-7EE6-4342-B048-85BDC9FD1C3A}</a:tableStyleId>
              </a:tblPr>
              <a:tblGrid>
                <a:gridCol w="6990466"/>
                <a:gridCol w="1086734"/>
              </a:tblGrid>
              <a:tr h="379186">
                <a:tc>
                  <a:txBody>
                    <a:bodyPr/>
                    <a:lstStyle/>
                    <a:p>
                      <a:pPr algn="l" fontAlgn="b"/>
                      <a:r>
                        <a:rPr lang="en-IN" sz="2000" b="1" u="none" strike="noStrike" dirty="0">
                          <a:effectLst/>
                        </a:rPr>
                        <a:t>Average Per 100g</a:t>
                      </a:r>
                      <a:r>
                        <a:rPr lang="en-IN" sz="2000" b="1" u="none" strike="noStrike" dirty="0" smtClean="0">
                          <a:effectLst/>
                        </a:rPr>
                        <a:t>. of SLT</a:t>
                      </a:r>
                      <a:endParaRPr lang="en-IN" sz="2000" b="1"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IN" sz="2000" b="1" u="none" strike="noStrike" dirty="0">
                          <a:effectLst/>
                        </a:rPr>
                        <a:t>INR</a:t>
                      </a:r>
                      <a:endParaRPr lang="en-IN" sz="2000" b="1" i="0" u="none" strike="noStrike" dirty="0">
                        <a:solidFill>
                          <a:srgbClr val="000000"/>
                        </a:solidFill>
                        <a:effectLst/>
                        <a:latin typeface="Calibri" panose="020F0502020204030204" pitchFamily="34" charset="0"/>
                      </a:endParaRPr>
                    </a:p>
                  </a:txBody>
                  <a:tcPr marL="6350" marR="6350" marT="6350" marB="0" anchor="b"/>
                </a:tc>
              </a:tr>
              <a:tr h="379186">
                <a:tc>
                  <a:txBody>
                    <a:bodyPr/>
                    <a:lstStyle/>
                    <a:p>
                      <a:pPr algn="l" fontAlgn="b"/>
                      <a:r>
                        <a:rPr lang="en-IN" sz="2000" u="none" strike="noStrike" dirty="0" smtClean="0">
                          <a:effectLst/>
                        </a:rPr>
                        <a:t>Producer </a:t>
                      </a:r>
                      <a:r>
                        <a:rPr lang="en-IN" sz="2000" u="none" strike="noStrike" dirty="0">
                          <a:effectLst/>
                        </a:rPr>
                        <a:t>Price</a:t>
                      </a:r>
                      <a:endParaRPr lang="en-IN" sz="20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IN" sz="2000" u="none" strike="noStrike">
                          <a:effectLst/>
                        </a:rPr>
                        <a:t>30</a:t>
                      </a:r>
                      <a:endParaRPr lang="en-IN" sz="2000" b="0" i="0" u="none" strike="noStrike">
                        <a:solidFill>
                          <a:srgbClr val="000000"/>
                        </a:solidFill>
                        <a:effectLst/>
                        <a:latin typeface="Calibri" panose="020F0502020204030204" pitchFamily="34" charset="0"/>
                      </a:endParaRPr>
                    </a:p>
                  </a:txBody>
                  <a:tcPr marL="6350" marR="6350" marT="6350" marB="0" anchor="b"/>
                </a:tc>
              </a:tr>
              <a:tr h="379186">
                <a:tc>
                  <a:txBody>
                    <a:bodyPr/>
                    <a:lstStyle/>
                    <a:p>
                      <a:pPr algn="l" fontAlgn="b"/>
                      <a:r>
                        <a:rPr lang="en-IN" sz="2000" u="none" strike="noStrike" dirty="0" smtClean="0">
                          <a:effectLst/>
                        </a:rPr>
                        <a:t>National </a:t>
                      </a:r>
                      <a:r>
                        <a:rPr lang="en-IN" sz="2000" u="none" strike="noStrike" dirty="0">
                          <a:effectLst/>
                        </a:rPr>
                        <a:t>Calamity Contingent Duty (10%)</a:t>
                      </a:r>
                      <a:endParaRPr lang="en-IN" sz="20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IN" sz="2000" u="none" strike="noStrike" dirty="0">
                          <a:effectLst/>
                        </a:rPr>
                        <a:t>3</a:t>
                      </a:r>
                      <a:endParaRPr lang="en-IN" sz="2000" b="0" i="0" u="none" strike="noStrike" dirty="0">
                        <a:solidFill>
                          <a:srgbClr val="000000"/>
                        </a:solidFill>
                        <a:effectLst/>
                        <a:latin typeface="Calibri" panose="020F0502020204030204" pitchFamily="34" charset="0"/>
                      </a:endParaRPr>
                    </a:p>
                  </a:txBody>
                  <a:tcPr marL="6350" marR="6350" marT="6350" marB="0" anchor="b"/>
                </a:tc>
              </a:tr>
              <a:tr h="379186">
                <a:tc>
                  <a:txBody>
                    <a:bodyPr/>
                    <a:lstStyle/>
                    <a:p>
                      <a:pPr algn="l" fontAlgn="b"/>
                      <a:r>
                        <a:rPr lang="en-IN" sz="2000" u="none" strike="noStrike" dirty="0" smtClean="0">
                          <a:effectLst/>
                        </a:rPr>
                        <a:t>GST </a:t>
                      </a:r>
                      <a:r>
                        <a:rPr lang="en-IN" sz="2000" u="none" strike="noStrike" dirty="0">
                          <a:effectLst/>
                        </a:rPr>
                        <a:t>(28</a:t>
                      </a:r>
                      <a:r>
                        <a:rPr lang="en-IN" sz="2000" u="none" strike="noStrike" dirty="0" smtClean="0">
                          <a:effectLst/>
                        </a:rPr>
                        <a:t>%) (applied on NCCD inclusive price)</a:t>
                      </a:r>
                      <a:endParaRPr lang="en-IN" sz="20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IN" sz="2000" u="none" strike="noStrike" dirty="0">
                          <a:effectLst/>
                        </a:rPr>
                        <a:t>9.24</a:t>
                      </a:r>
                      <a:endParaRPr lang="en-IN" sz="2000" b="0" i="0" u="none" strike="noStrike" dirty="0">
                        <a:solidFill>
                          <a:srgbClr val="000000"/>
                        </a:solidFill>
                        <a:effectLst/>
                        <a:latin typeface="Calibri" panose="020F0502020204030204" pitchFamily="34" charset="0"/>
                      </a:endParaRPr>
                    </a:p>
                  </a:txBody>
                  <a:tcPr marL="6350" marR="6350" marT="6350" marB="0" anchor="b"/>
                </a:tc>
              </a:tr>
              <a:tr h="379186">
                <a:tc>
                  <a:txBody>
                    <a:bodyPr/>
                    <a:lstStyle/>
                    <a:p>
                      <a:pPr algn="l" fontAlgn="b"/>
                      <a:r>
                        <a:rPr lang="en-IN" sz="2000" u="none" strike="noStrike" dirty="0" smtClean="0">
                          <a:effectLst/>
                        </a:rPr>
                        <a:t>Compensation cess (</a:t>
                      </a:r>
                      <a:r>
                        <a:rPr lang="en-IN" sz="2000" u="none" strike="noStrike" dirty="0">
                          <a:effectLst/>
                        </a:rPr>
                        <a:t>104</a:t>
                      </a:r>
                      <a:r>
                        <a:rPr lang="en-IN" sz="2000" u="none" strike="noStrike" dirty="0" smtClean="0">
                          <a:effectLst/>
                        </a:rPr>
                        <a:t>%) (applied on NCCD inclusive price)</a:t>
                      </a:r>
                      <a:endParaRPr lang="en-IN" sz="20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IN" sz="2000" u="none" strike="noStrike">
                          <a:effectLst/>
                        </a:rPr>
                        <a:t>34.32</a:t>
                      </a:r>
                      <a:endParaRPr lang="en-IN" sz="2000" b="0" i="0" u="none" strike="noStrike">
                        <a:solidFill>
                          <a:srgbClr val="000000"/>
                        </a:solidFill>
                        <a:effectLst/>
                        <a:latin typeface="Calibri" panose="020F0502020204030204" pitchFamily="34" charset="0"/>
                      </a:endParaRPr>
                    </a:p>
                  </a:txBody>
                  <a:tcPr marL="6350" marR="6350" marT="6350" marB="0" anchor="b"/>
                </a:tc>
              </a:tr>
              <a:tr h="379186">
                <a:tc>
                  <a:txBody>
                    <a:bodyPr/>
                    <a:lstStyle/>
                    <a:p>
                      <a:pPr algn="l" fontAlgn="b"/>
                      <a:r>
                        <a:rPr lang="en-IN" sz="2000" u="none" strike="noStrike">
                          <a:effectLst/>
                        </a:rPr>
                        <a:t>Price without profit margin</a:t>
                      </a:r>
                      <a:endParaRPr lang="en-IN" sz="20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IN" sz="2000" u="none" strike="noStrike" dirty="0">
                          <a:effectLst/>
                        </a:rPr>
                        <a:t>76.56</a:t>
                      </a:r>
                      <a:endParaRPr lang="en-IN" sz="2000" b="0" i="0" u="none" strike="noStrike" dirty="0">
                        <a:solidFill>
                          <a:srgbClr val="000000"/>
                        </a:solidFill>
                        <a:effectLst/>
                        <a:latin typeface="Calibri" panose="020F0502020204030204" pitchFamily="34" charset="0"/>
                      </a:endParaRPr>
                    </a:p>
                  </a:txBody>
                  <a:tcPr marL="6350" marR="6350" marT="6350" marB="0" anchor="b"/>
                </a:tc>
              </a:tr>
            </a:tbl>
          </a:graphicData>
        </a:graphic>
      </p:graphicFrame>
    </p:spTree>
    <p:extLst>
      <p:ext uri="{BB962C8B-B14F-4D97-AF65-F5344CB8AC3E}">
        <p14:creationId xmlns:p14="http://schemas.microsoft.com/office/powerpoint/2010/main" val="26283164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Outline</a:t>
            </a:r>
            <a:endParaRPr lang="en-IN" dirty="0"/>
          </a:p>
        </p:txBody>
      </p:sp>
      <p:sp>
        <p:nvSpPr>
          <p:cNvPr id="3" name="Content Placeholder 2"/>
          <p:cNvSpPr>
            <a:spLocks noGrp="1"/>
          </p:cNvSpPr>
          <p:nvPr>
            <p:ph idx="1"/>
          </p:nvPr>
        </p:nvSpPr>
        <p:spPr>
          <a:xfrm>
            <a:off x="457200" y="2514600"/>
            <a:ext cx="8229600" cy="4059936"/>
          </a:xfrm>
        </p:spPr>
        <p:txBody>
          <a:bodyPr/>
          <a:lstStyle/>
          <a:p>
            <a:r>
              <a:rPr lang="en-IN" dirty="0" smtClean="0"/>
              <a:t>Prevalence of SLT use in the region</a:t>
            </a:r>
          </a:p>
          <a:p>
            <a:r>
              <a:rPr lang="en-IN" dirty="0" smtClean="0"/>
              <a:t>Production and employment of SLT</a:t>
            </a:r>
          </a:p>
          <a:p>
            <a:r>
              <a:rPr lang="en-IN" dirty="0" smtClean="0"/>
              <a:t>Taxation of SLTs in Bangladesh</a:t>
            </a:r>
          </a:p>
          <a:p>
            <a:r>
              <a:rPr lang="en-IN" dirty="0" smtClean="0"/>
              <a:t>Taxation of SLTs in India</a:t>
            </a:r>
          </a:p>
          <a:p>
            <a:r>
              <a:rPr lang="en-IN" dirty="0" smtClean="0"/>
              <a:t>Affordability of SLTs</a:t>
            </a:r>
          </a:p>
          <a:p>
            <a:r>
              <a:rPr lang="en-IN" dirty="0" smtClean="0"/>
              <a:t>Recommendations</a:t>
            </a:r>
            <a:endParaRPr lang="en-IN" dirty="0"/>
          </a:p>
        </p:txBody>
      </p:sp>
    </p:spTree>
    <p:extLst>
      <p:ext uri="{BB962C8B-B14F-4D97-AF65-F5344CB8AC3E}">
        <p14:creationId xmlns:p14="http://schemas.microsoft.com/office/powerpoint/2010/main" val="1808137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503237"/>
            <a:ext cx="7886700" cy="1325563"/>
          </a:xfrm>
          <a:prstGeom prst="rect">
            <a:avLst/>
          </a:prstGeom>
        </p:spPr>
        <p:txBody>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en-IN" dirty="0" smtClean="0"/>
              <a:t>Example of a compounded levy scheme in India (FY 2016-17)</a:t>
            </a:r>
            <a:endParaRPr lang="en-IN" dirty="0"/>
          </a:p>
        </p:txBody>
      </p:sp>
      <p:graphicFrame>
        <p:nvGraphicFramePr>
          <p:cNvPr id="3" name="Content Placeholder 3"/>
          <p:cNvGraphicFramePr>
            <a:graphicFrameLocks/>
          </p:cNvGraphicFramePr>
          <p:nvPr>
            <p:extLst>
              <p:ext uri="{D42A27DB-BD31-4B8C-83A1-F6EECF244321}">
                <p14:modId xmlns:p14="http://schemas.microsoft.com/office/powerpoint/2010/main" val="1601310857"/>
              </p:ext>
            </p:extLst>
          </p:nvPr>
        </p:nvGraphicFramePr>
        <p:xfrm>
          <a:off x="533400" y="2030281"/>
          <a:ext cx="8195156" cy="4493582"/>
        </p:xfrm>
        <a:graphic>
          <a:graphicData uri="http://schemas.openxmlformats.org/drawingml/2006/table">
            <a:tbl>
              <a:tblPr firstRow="1" firstCol="1" bandRow="1">
                <a:tableStyleId>{5C22544A-7EE6-4342-B048-85BDC9FD1C3A}</a:tableStyleId>
              </a:tblPr>
              <a:tblGrid>
                <a:gridCol w="1928808"/>
                <a:gridCol w="901685"/>
                <a:gridCol w="901685"/>
                <a:gridCol w="901685"/>
                <a:gridCol w="902594"/>
                <a:gridCol w="901685"/>
                <a:gridCol w="901685"/>
                <a:gridCol w="855329"/>
              </a:tblGrid>
              <a:tr h="596126">
                <a:tc>
                  <a:txBody>
                    <a:bodyPr/>
                    <a:lstStyle/>
                    <a:p>
                      <a:pPr>
                        <a:lnSpc>
                          <a:spcPct val="115000"/>
                        </a:lnSpc>
                        <a:spcAft>
                          <a:spcPts val="0"/>
                        </a:spcAft>
                      </a:pPr>
                      <a:r>
                        <a:rPr lang="en-IN" sz="1500" dirty="0">
                          <a:solidFill>
                            <a:schemeClr val="tx1"/>
                          </a:solidFill>
                          <a:effectLst/>
                        </a:rPr>
                        <a:t>Retail Sale Price </a:t>
                      </a:r>
                    </a:p>
                    <a:p>
                      <a:pPr>
                        <a:lnSpc>
                          <a:spcPct val="115000"/>
                        </a:lnSpc>
                        <a:spcAft>
                          <a:spcPts val="0"/>
                        </a:spcAft>
                      </a:pPr>
                      <a:r>
                        <a:rPr lang="en-IN" sz="1500" dirty="0">
                          <a:solidFill>
                            <a:schemeClr val="tx1"/>
                          </a:solidFill>
                          <a:effectLst/>
                        </a:rPr>
                        <a:t>(per pouch)</a:t>
                      </a:r>
                      <a:endParaRPr lang="en-IN" sz="1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gridSpan="7">
                  <a:txBody>
                    <a:bodyPr/>
                    <a:lstStyle/>
                    <a:p>
                      <a:pPr algn="ctr">
                        <a:lnSpc>
                          <a:spcPct val="115000"/>
                        </a:lnSpc>
                        <a:spcAft>
                          <a:spcPts val="0"/>
                        </a:spcAft>
                      </a:pPr>
                      <a:r>
                        <a:rPr lang="en-IN" sz="1500" dirty="0">
                          <a:solidFill>
                            <a:schemeClr val="tx1"/>
                          </a:solidFill>
                          <a:effectLst/>
                        </a:rPr>
                        <a:t>Excise Rate of duty per packing machine per month (</a:t>
                      </a:r>
                      <a:r>
                        <a:rPr lang="en-IN" sz="1500" dirty="0" err="1">
                          <a:solidFill>
                            <a:schemeClr val="tx1"/>
                          </a:solidFill>
                          <a:effectLst/>
                        </a:rPr>
                        <a:t>Rs</a:t>
                      </a:r>
                      <a:r>
                        <a:rPr lang="en-IN" sz="1500" dirty="0">
                          <a:solidFill>
                            <a:schemeClr val="tx1"/>
                          </a:solidFill>
                          <a:effectLst/>
                        </a:rPr>
                        <a:t>. in Lakhs)</a:t>
                      </a:r>
                      <a:endParaRPr lang="en-IN" sz="1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r>
              <a:tr h="288205">
                <a:tc>
                  <a:txBody>
                    <a:bodyPr/>
                    <a:lstStyle/>
                    <a:p>
                      <a:endParaRPr lang="en-IN" sz="1400">
                        <a:solidFill>
                          <a:schemeClr val="tx1"/>
                        </a:solidFill>
                        <a:effectLst/>
                        <a:latin typeface="Calibri" panose="020F0502020204030204" pitchFamily="34" charset="0"/>
                      </a:endParaRPr>
                    </a:p>
                  </a:txBody>
                  <a:tcPr marL="51435" marR="51435" marT="0" marB="0"/>
                </a:tc>
                <a:tc gridSpan="6">
                  <a:txBody>
                    <a:bodyPr/>
                    <a:lstStyle/>
                    <a:p>
                      <a:pPr algn="ctr">
                        <a:lnSpc>
                          <a:spcPct val="115000"/>
                        </a:lnSpc>
                        <a:spcAft>
                          <a:spcPts val="0"/>
                        </a:spcAft>
                      </a:pPr>
                      <a:r>
                        <a:rPr lang="en-IN" sz="1400">
                          <a:solidFill>
                            <a:schemeClr val="tx1"/>
                          </a:solidFill>
                          <a:effectLst/>
                        </a:rPr>
                        <a:t>Chewing Tobacco (other than filter Khaini)</a:t>
                      </a:r>
                      <a:endParaRPr lang="en-IN"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a:txBody>
                    <a:bodyPr/>
                    <a:lstStyle/>
                    <a:p>
                      <a:pPr>
                        <a:lnSpc>
                          <a:spcPct val="115000"/>
                        </a:lnSpc>
                        <a:spcAft>
                          <a:spcPts val="0"/>
                        </a:spcAft>
                      </a:pPr>
                      <a:r>
                        <a:rPr lang="en-IN" sz="1400">
                          <a:solidFill>
                            <a:schemeClr val="tx1"/>
                          </a:solidFill>
                          <a:effectLst/>
                        </a:rPr>
                        <a:t>Khaini</a:t>
                      </a:r>
                      <a:endParaRPr lang="en-IN"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r>
              <a:tr h="556385">
                <a:tc>
                  <a:txBody>
                    <a:bodyPr/>
                    <a:lstStyle/>
                    <a:p>
                      <a:endParaRPr lang="en-IN" sz="1400">
                        <a:solidFill>
                          <a:schemeClr val="tx1"/>
                        </a:solidFill>
                        <a:effectLst/>
                        <a:latin typeface="Calibri" panose="020F0502020204030204" pitchFamily="34" charset="0"/>
                      </a:endParaRPr>
                    </a:p>
                  </a:txBody>
                  <a:tcPr marL="51435" marR="51435" marT="0" marB="0"/>
                </a:tc>
                <a:tc gridSpan="2">
                  <a:txBody>
                    <a:bodyPr/>
                    <a:lstStyle/>
                    <a:p>
                      <a:pPr algn="ctr">
                        <a:lnSpc>
                          <a:spcPct val="115000"/>
                        </a:lnSpc>
                        <a:spcAft>
                          <a:spcPts val="0"/>
                        </a:spcAft>
                      </a:pPr>
                      <a:r>
                        <a:rPr lang="en-IN" sz="1400">
                          <a:solidFill>
                            <a:schemeClr val="tx1"/>
                          </a:solidFill>
                          <a:effectLst/>
                        </a:rPr>
                        <a:t>Up to 300 pouches per minute</a:t>
                      </a:r>
                      <a:endParaRPr lang="en-IN"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hMerge="1">
                  <a:txBody>
                    <a:bodyPr/>
                    <a:lstStyle/>
                    <a:p>
                      <a:endParaRPr lang="en-IN"/>
                    </a:p>
                  </a:txBody>
                  <a:tcPr/>
                </a:tc>
                <a:tc gridSpan="2">
                  <a:txBody>
                    <a:bodyPr/>
                    <a:lstStyle/>
                    <a:p>
                      <a:pPr algn="ctr">
                        <a:lnSpc>
                          <a:spcPct val="115000"/>
                        </a:lnSpc>
                        <a:spcAft>
                          <a:spcPts val="0"/>
                        </a:spcAft>
                      </a:pPr>
                      <a:r>
                        <a:rPr lang="en-IN" sz="1400">
                          <a:solidFill>
                            <a:schemeClr val="tx1"/>
                          </a:solidFill>
                          <a:effectLst/>
                        </a:rPr>
                        <a:t>301-450 pouches per minute</a:t>
                      </a:r>
                      <a:endParaRPr lang="en-IN"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hMerge="1">
                  <a:txBody>
                    <a:bodyPr/>
                    <a:lstStyle/>
                    <a:p>
                      <a:endParaRPr lang="en-IN"/>
                    </a:p>
                  </a:txBody>
                  <a:tcPr/>
                </a:tc>
                <a:tc gridSpan="2">
                  <a:txBody>
                    <a:bodyPr/>
                    <a:lstStyle/>
                    <a:p>
                      <a:pPr algn="ctr">
                        <a:lnSpc>
                          <a:spcPct val="115000"/>
                        </a:lnSpc>
                        <a:spcAft>
                          <a:spcPts val="0"/>
                        </a:spcAft>
                      </a:pPr>
                      <a:r>
                        <a:rPr lang="en-IN" sz="1400">
                          <a:solidFill>
                            <a:schemeClr val="tx1"/>
                          </a:solidFill>
                          <a:effectLst/>
                        </a:rPr>
                        <a:t>451 pouches per minute or above</a:t>
                      </a:r>
                      <a:endParaRPr lang="en-IN"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hMerge="1">
                  <a:txBody>
                    <a:bodyPr/>
                    <a:lstStyle/>
                    <a:p>
                      <a:endParaRPr lang="en-IN"/>
                    </a:p>
                  </a:txBody>
                  <a:tcPr/>
                </a:tc>
                <a:tc>
                  <a:txBody>
                    <a:bodyPr/>
                    <a:lstStyle/>
                    <a:p>
                      <a:pPr>
                        <a:lnSpc>
                          <a:spcPct val="115000"/>
                        </a:lnSpc>
                        <a:spcAft>
                          <a:spcPts val="0"/>
                        </a:spcAft>
                      </a:pPr>
                      <a:r>
                        <a:rPr lang="en-IN" sz="1400">
                          <a:solidFill>
                            <a:schemeClr val="tx1"/>
                          </a:solidFill>
                          <a:effectLst/>
                        </a:rPr>
                        <a:t>Any Speed</a:t>
                      </a:r>
                      <a:endParaRPr lang="en-IN"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r>
              <a:tr h="556385">
                <a:tc>
                  <a:txBody>
                    <a:bodyPr/>
                    <a:lstStyle/>
                    <a:p>
                      <a:endParaRPr lang="en-IN" sz="1400" dirty="0">
                        <a:solidFill>
                          <a:schemeClr val="tx1"/>
                        </a:solidFill>
                        <a:effectLst/>
                        <a:latin typeface="Calibri" panose="020F0502020204030204" pitchFamily="34" charset="0"/>
                      </a:endParaRPr>
                    </a:p>
                  </a:txBody>
                  <a:tcPr marL="51435" marR="51435" marT="0" marB="0"/>
                </a:tc>
                <a:tc>
                  <a:txBody>
                    <a:bodyPr/>
                    <a:lstStyle/>
                    <a:p>
                      <a:pPr>
                        <a:lnSpc>
                          <a:spcPct val="115000"/>
                        </a:lnSpc>
                        <a:spcAft>
                          <a:spcPts val="0"/>
                        </a:spcAft>
                      </a:pPr>
                      <a:r>
                        <a:rPr lang="en-IN" sz="1400">
                          <a:solidFill>
                            <a:schemeClr val="tx1"/>
                          </a:solidFill>
                          <a:effectLst/>
                        </a:rPr>
                        <a:t>Without lime tube</a:t>
                      </a:r>
                      <a:endParaRPr lang="en-IN"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nSpc>
                          <a:spcPct val="115000"/>
                        </a:lnSpc>
                        <a:spcAft>
                          <a:spcPts val="0"/>
                        </a:spcAft>
                      </a:pPr>
                      <a:r>
                        <a:rPr lang="en-IN" sz="1400">
                          <a:solidFill>
                            <a:schemeClr val="tx1"/>
                          </a:solidFill>
                          <a:effectLst/>
                        </a:rPr>
                        <a:t>With lime tube</a:t>
                      </a:r>
                      <a:endParaRPr lang="en-IN"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nSpc>
                          <a:spcPct val="115000"/>
                        </a:lnSpc>
                        <a:spcAft>
                          <a:spcPts val="0"/>
                        </a:spcAft>
                      </a:pPr>
                      <a:r>
                        <a:rPr lang="en-IN" sz="1400">
                          <a:solidFill>
                            <a:schemeClr val="tx1"/>
                          </a:solidFill>
                          <a:effectLst/>
                        </a:rPr>
                        <a:t>Without lime tube</a:t>
                      </a:r>
                      <a:endParaRPr lang="en-IN"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nSpc>
                          <a:spcPct val="115000"/>
                        </a:lnSpc>
                        <a:spcAft>
                          <a:spcPts val="0"/>
                        </a:spcAft>
                      </a:pPr>
                      <a:r>
                        <a:rPr lang="en-IN" sz="1400">
                          <a:solidFill>
                            <a:schemeClr val="tx1"/>
                          </a:solidFill>
                          <a:effectLst/>
                        </a:rPr>
                        <a:t>With lime tube</a:t>
                      </a:r>
                      <a:endParaRPr lang="en-IN"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nSpc>
                          <a:spcPct val="115000"/>
                        </a:lnSpc>
                        <a:spcAft>
                          <a:spcPts val="0"/>
                        </a:spcAft>
                      </a:pPr>
                      <a:r>
                        <a:rPr lang="en-IN" sz="1400">
                          <a:solidFill>
                            <a:schemeClr val="tx1"/>
                          </a:solidFill>
                          <a:effectLst/>
                        </a:rPr>
                        <a:t>Without lime tube</a:t>
                      </a:r>
                      <a:endParaRPr lang="en-IN"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nSpc>
                          <a:spcPct val="115000"/>
                        </a:lnSpc>
                        <a:spcAft>
                          <a:spcPts val="0"/>
                        </a:spcAft>
                      </a:pPr>
                      <a:r>
                        <a:rPr lang="en-IN" sz="1400">
                          <a:solidFill>
                            <a:schemeClr val="tx1"/>
                          </a:solidFill>
                          <a:effectLst/>
                        </a:rPr>
                        <a:t>With lime tube</a:t>
                      </a:r>
                      <a:endParaRPr lang="en-IN"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nSpc>
                          <a:spcPct val="115000"/>
                        </a:lnSpc>
                        <a:spcAft>
                          <a:spcPts val="0"/>
                        </a:spcAft>
                      </a:pPr>
                      <a:r>
                        <a:rPr lang="en-IN" sz="1400">
                          <a:solidFill>
                            <a:schemeClr val="tx1"/>
                          </a:solidFill>
                          <a:effectLst/>
                        </a:rPr>
                        <a:t> </a:t>
                      </a:r>
                      <a:endParaRPr lang="en-IN"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r>
              <a:tr h="288205">
                <a:tc>
                  <a:txBody>
                    <a:bodyPr/>
                    <a:lstStyle/>
                    <a:p>
                      <a:pPr>
                        <a:lnSpc>
                          <a:spcPct val="115000"/>
                        </a:lnSpc>
                        <a:spcAft>
                          <a:spcPts val="0"/>
                        </a:spcAft>
                      </a:pPr>
                      <a:r>
                        <a:rPr lang="en-IN" sz="1400" dirty="0">
                          <a:solidFill>
                            <a:schemeClr val="tx1"/>
                          </a:solidFill>
                          <a:effectLst/>
                        </a:rPr>
                        <a:t>Up to </a:t>
                      </a:r>
                      <a:r>
                        <a:rPr lang="en-IN" sz="1400" dirty="0" err="1">
                          <a:solidFill>
                            <a:schemeClr val="tx1"/>
                          </a:solidFill>
                          <a:effectLst/>
                        </a:rPr>
                        <a:t>Rs</a:t>
                      </a:r>
                      <a:r>
                        <a:rPr lang="en-IN" sz="1400" dirty="0">
                          <a:solidFill>
                            <a:schemeClr val="tx1"/>
                          </a:solidFill>
                          <a:effectLst/>
                        </a:rPr>
                        <a:t>. 1.00</a:t>
                      </a:r>
                      <a:endParaRPr lang="en-IN"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r">
                        <a:lnSpc>
                          <a:spcPct val="115000"/>
                        </a:lnSpc>
                        <a:spcAft>
                          <a:spcPts val="0"/>
                        </a:spcAft>
                      </a:pPr>
                      <a:r>
                        <a:rPr lang="en-IN" sz="1400">
                          <a:solidFill>
                            <a:schemeClr val="tx1"/>
                          </a:solidFill>
                          <a:effectLst/>
                        </a:rPr>
                        <a:t>30.51</a:t>
                      </a:r>
                      <a:endParaRPr lang="en-IN"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r">
                        <a:lnSpc>
                          <a:spcPct val="115000"/>
                        </a:lnSpc>
                        <a:spcAft>
                          <a:spcPts val="0"/>
                        </a:spcAft>
                      </a:pPr>
                      <a:r>
                        <a:rPr lang="en-IN" sz="1400">
                          <a:solidFill>
                            <a:schemeClr val="tx1"/>
                          </a:solidFill>
                          <a:effectLst/>
                        </a:rPr>
                        <a:t>28.98</a:t>
                      </a:r>
                      <a:endParaRPr lang="en-IN"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r">
                        <a:lnSpc>
                          <a:spcPct val="115000"/>
                        </a:lnSpc>
                        <a:spcAft>
                          <a:spcPts val="0"/>
                        </a:spcAft>
                      </a:pPr>
                      <a:r>
                        <a:rPr lang="en-IN" sz="1400">
                          <a:solidFill>
                            <a:schemeClr val="tx1"/>
                          </a:solidFill>
                          <a:effectLst/>
                        </a:rPr>
                        <a:t>43.58</a:t>
                      </a:r>
                      <a:endParaRPr lang="en-IN"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r">
                        <a:lnSpc>
                          <a:spcPct val="115000"/>
                        </a:lnSpc>
                        <a:spcAft>
                          <a:spcPts val="0"/>
                        </a:spcAft>
                      </a:pPr>
                      <a:r>
                        <a:rPr lang="en-IN" sz="1400">
                          <a:solidFill>
                            <a:schemeClr val="tx1"/>
                          </a:solidFill>
                          <a:effectLst/>
                        </a:rPr>
                        <a:t>41.4</a:t>
                      </a:r>
                      <a:endParaRPr lang="en-IN"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r">
                        <a:lnSpc>
                          <a:spcPct val="115000"/>
                        </a:lnSpc>
                        <a:spcAft>
                          <a:spcPts val="0"/>
                        </a:spcAft>
                      </a:pPr>
                      <a:r>
                        <a:rPr lang="en-IN" sz="1400">
                          <a:solidFill>
                            <a:schemeClr val="tx1"/>
                          </a:solidFill>
                          <a:effectLst/>
                        </a:rPr>
                        <a:t>92.61</a:t>
                      </a:r>
                      <a:endParaRPr lang="en-IN"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r">
                        <a:lnSpc>
                          <a:spcPct val="115000"/>
                        </a:lnSpc>
                        <a:spcAft>
                          <a:spcPts val="0"/>
                        </a:spcAft>
                      </a:pPr>
                      <a:r>
                        <a:rPr lang="en-IN" sz="1400">
                          <a:solidFill>
                            <a:schemeClr val="tx1"/>
                          </a:solidFill>
                          <a:effectLst/>
                        </a:rPr>
                        <a:t>87.98</a:t>
                      </a:r>
                      <a:endParaRPr lang="en-IN"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r">
                        <a:lnSpc>
                          <a:spcPct val="115000"/>
                        </a:lnSpc>
                        <a:spcAft>
                          <a:spcPts val="0"/>
                        </a:spcAft>
                      </a:pPr>
                      <a:r>
                        <a:rPr lang="en-IN" sz="1400">
                          <a:solidFill>
                            <a:schemeClr val="tx1"/>
                          </a:solidFill>
                          <a:effectLst/>
                        </a:rPr>
                        <a:t>18.52</a:t>
                      </a:r>
                      <a:endParaRPr lang="en-IN"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r>
              <a:tr h="556385">
                <a:tc>
                  <a:txBody>
                    <a:bodyPr/>
                    <a:lstStyle/>
                    <a:p>
                      <a:pPr>
                        <a:lnSpc>
                          <a:spcPct val="115000"/>
                        </a:lnSpc>
                        <a:spcAft>
                          <a:spcPts val="0"/>
                        </a:spcAft>
                      </a:pPr>
                      <a:r>
                        <a:rPr lang="en-IN" sz="1400">
                          <a:solidFill>
                            <a:schemeClr val="tx1"/>
                          </a:solidFill>
                          <a:effectLst/>
                        </a:rPr>
                        <a:t>Exceeding Rs. 1.00 but not exceeding Rs. 1.50</a:t>
                      </a:r>
                      <a:endParaRPr lang="en-IN"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r">
                        <a:lnSpc>
                          <a:spcPct val="115000"/>
                        </a:lnSpc>
                        <a:spcAft>
                          <a:spcPts val="0"/>
                        </a:spcAft>
                      </a:pPr>
                      <a:r>
                        <a:rPr lang="en-IN" sz="1400">
                          <a:solidFill>
                            <a:schemeClr val="tx1"/>
                          </a:solidFill>
                          <a:effectLst/>
                        </a:rPr>
                        <a:t>45.76</a:t>
                      </a:r>
                      <a:endParaRPr lang="en-IN"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r">
                        <a:lnSpc>
                          <a:spcPct val="115000"/>
                        </a:lnSpc>
                        <a:spcAft>
                          <a:spcPts val="0"/>
                        </a:spcAft>
                      </a:pPr>
                      <a:r>
                        <a:rPr lang="en-IN" sz="1400">
                          <a:solidFill>
                            <a:schemeClr val="tx1"/>
                          </a:solidFill>
                          <a:effectLst/>
                        </a:rPr>
                        <a:t>43.47</a:t>
                      </a:r>
                      <a:endParaRPr lang="en-IN"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r">
                        <a:lnSpc>
                          <a:spcPct val="115000"/>
                        </a:lnSpc>
                        <a:spcAft>
                          <a:spcPts val="0"/>
                        </a:spcAft>
                      </a:pPr>
                      <a:r>
                        <a:rPr lang="en-IN" sz="1400">
                          <a:solidFill>
                            <a:schemeClr val="tx1"/>
                          </a:solidFill>
                          <a:effectLst/>
                        </a:rPr>
                        <a:t>65.37</a:t>
                      </a:r>
                      <a:endParaRPr lang="en-IN"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r">
                        <a:lnSpc>
                          <a:spcPct val="115000"/>
                        </a:lnSpc>
                        <a:spcAft>
                          <a:spcPts val="0"/>
                        </a:spcAft>
                      </a:pPr>
                      <a:r>
                        <a:rPr lang="en-IN" sz="1400">
                          <a:solidFill>
                            <a:schemeClr val="tx1"/>
                          </a:solidFill>
                          <a:effectLst/>
                        </a:rPr>
                        <a:t>62.1</a:t>
                      </a:r>
                      <a:endParaRPr lang="en-IN"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r">
                        <a:lnSpc>
                          <a:spcPct val="115000"/>
                        </a:lnSpc>
                        <a:spcAft>
                          <a:spcPts val="0"/>
                        </a:spcAft>
                      </a:pPr>
                      <a:r>
                        <a:rPr lang="en-IN" sz="1400">
                          <a:solidFill>
                            <a:schemeClr val="tx1"/>
                          </a:solidFill>
                          <a:effectLst/>
                        </a:rPr>
                        <a:t>138.91</a:t>
                      </a:r>
                      <a:endParaRPr lang="en-IN"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r">
                        <a:lnSpc>
                          <a:spcPct val="115000"/>
                        </a:lnSpc>
                        <a:spcAft>
                          <a:spcPts val="0"/>
                        </a:spcAft>
                      </a:pPr>
                      <a:r>
                        <a:rPr lang="en-IN" sz="1400">
                          <a:solidFill>
                            <a:schemeClr val="tx1"/>
                          </a:solidFill>
                          <a:effectLst/>
                        </a:rPr>
                        <a:t>131.97</a:t>
                      </a:r>
                      <a:endParaRPr lang="en-IN"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r">
                        <a:lnSpc>
                          <a:spcPct val="115000"/>
                        </a:lnSpc>
                        <a:spcAft>
                          <a:spcPts val="0"/>
                        </a:spcAft>
                      </a:pPr>
                      <a:r>
                        <a:rPr lang="en-IN" sz="1400">
                          <a:solidFill>
                            <a:schemeClr val="tx1"/>
                          </a:solidFill>
                          <a:effectLst/>
                        </a:rPr>
                        <a:t>27.78</a:t>
                      </a:r>
                      <a:endParaRPr lang="en-IN"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r>
              <a:tr h="556385">
                <a:tc>
                  <a:txBody>
                    <a:bodyPr/>
                    <a:lstStyle/>
                    <a:p>
                      <a:pPr>
                        <a:lnSpc>
                          <a:spcPct val="115000"/>
                        </a:lnSpc>
                        <a:spcAft>
                          <a:spcPts val="0"/>
                        </a:spcAft>
                      </a:pPr>
                      <a:r>
                        <a:rPr lang="en-IN" sz="1400">
                          <a:solidFill>
                            <a:schemeClr val="tx1"/>
                          </a:solidFill>
                          <a:effectLst/>
                        </a:rPr>
                        <a:t>Exceeding Rs. 1.50 but not exceeding Rs. 2.00</a:t>
                      </a:r>
                      <a:endParaRPr lang="en-IN"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r">
                        <a:lnSpc>
                          <a:spcPct val="115000"/>
                        </a:lnSpc>
                        <a:spcAft>
                          <a:spcPts val="0"/>
                        </a:spcAft>
                      </a:pPr>
                      <a:r>
                        <a:rPr lang="en-IN" sz="1400">
                          <a:solidFill>
                            <a:schemeClr val="tx1"/>
                          </a:solidFill>
                          <a:effectLst/>
                        </a:rPr>
                        <a:t>54.91</a:t>
                      </a:r>
                      <a:endParaRPr lang="en-IN"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r">
                        <a:lnSpc>
                          <a:spcPct val="115000"/>
                        </a:lnSpc>
                        <a:spcAft>
                          <a:spcPts val="0"/>
                        </a:spcAft>
                      </a:pPr>
                      <a:r>
                        <a:rPr lang="en-IN" sz="1400">
                          <a:solidFill>
                            <a:schemeClr val="tx1"/>
                          </a:solidFill>
                          <a:effectLst/>
                        </a:rPr>
                        <a:t>51.86</a:t>
                      </a:r>
                      <a:endParaRPr lang="en-IN"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r">
                        <a:lnSpc>
                          <a:spcPct val="115000"/>
                        </a:lnSpc>
                        <a:spcAft>
                          <a:spcPts val="0"/>
                        </a:spcAft>
                      </a:pPr>
                      <a:r>
                        <a:rPr lang="en-IN" sz="1400">
                          <a:solidFill>
                            <a:schemeClr val="tx1"/>
                          </a:solidFill>
                          <a:effectLst/>
                        </a:rPr>
                        <a:t>78.44</a:t>
                      </a:r>
                      <a:endParaRPr lang="en-IN"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r">
                        <a:lnSpc>
                          <a:spcPct val="115000"/>
                        </a:lnSpc>
                        <a:spcAft>
                          <a:spcPts val="0"/>
                        </a:spcAft>
                      </a:pPr>
                      <a:r>
                        <a:rPr lang="en-IN" sz="1400">
                          <a:solidFill>
                            <a:schemeClr val="tx1"/>
                          </a:solidFill>
                          <a:effectLst/>
                        </a:rPr>
                        <a:t>74.09</a:t>
                      </a:r>
                      <a:endParaRPr lang="en-IN"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r">
                        <a:lnSpc>
                          <a:spcPct val="115000"/>
                        </a:lnSpc>
                        <a:spcAft>
                          <a:spcPts val="0"/>
                        </a:spcAft>
                      </a:pPr>
                      <a:r>
                        <a:rPr lang="en-IN" sz="1400">
                          <a:solidFill>
                            <a:schemeClr val="tx1"/>
                          </a:solidFill>
                          <a:effectLst/>
                        </a:rPr>
                        <a:t>166.69</a:t>
                      </a:r>
                      <a:endParaRPr lang="en-IN"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r">
                        <a:lnSpc>
                          <a:spcPct val="115000"/>
                        </a:lnSpc>
                        <a:spcAft>
                          <a:spcPts val="0"/>
                        </a:spcAft>
                      </a:pPr>
                      <a:r>
                        <a:rPr lang="en-IN" sz="1400">
                          <a:solidFill>
                            <a:schemeClr val="tx1"/>
                          </a:solidFill>
                          <a:effectLst/>
                        </a:rPr>
                        <a:t>157.43</a:t>
                      </a:r>
                      <a:endParaRPr lang="en-IN"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r">
                        <a:lnSpc>
                          <a:spcPct val="115000"/>
                        </a:lnSpc>
                        <a:spcAft>
                          <a:spcPts val="0"/>
                        </a:spcAft>
                      </a:pPr>
                      <a:r>
                        <a:rPr lang="en-IN" sz="1400">
                          <a:solidFill>
                            <a:schemeClr val="tx1"/>
                          </a:solidFill>
                          <a:effectLst/>
                        </a:rPr>
                        <a:t>35.19</a:t>
                      </a:r>
                      <a:endParaRPr lang="en-IN"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r>
              <a:tr h="556385">
                <a:tc>
                  <a:txBody>
                    <a:bodyPr/>
                    <a:lstStyle/>
                    <a:p>
                      <a:pPr>
                        <a:lnSpc>
                          <a:spcPct val="115000"/>
                        </a:lnSpc>
                        <a:spcAft>
                          <a:spcPts val="0"/>
                        </a:spcAft>
                      </a:pPr>
                      <a:r>
                        <a:rPr lang="en-IN" sz="1400">
                          <a:solidFill>
                            <a:schemeClr val="tx1"/>
                          </a:solidFill>
                          <a:effectLst/>
                        </a:rPr>
                        <a:t>Exceeding Rs. 2.00 but not exceeding Rs. 3.00</a:t>
                      </a:r>
                      <a:endParaRPr lang="en-IN"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r">
                        <a:lnSpc>
                          <a:spcPct val="115000"/>
                        </a:lnSpc>
                        <a:spcAft>
                          <a:spcPts val="0"/>
                        </a:spcAft>
                      </a:pPr>
                      <a:r>
                        <a:rPr lang="en-IN" sz="1400">
                          <a:solidFill>
                            <a:schemeClr val="tx1"/>
                          </a:solidFill>
                          <a:effectLst/>
                        </a:rPr>
                        <a:t>82.37</a:t>
                      </a:r>
                      <a:endParaRPr lang="en-IN"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r">
                        <a:lnSpc>
                          <a:spcPct val="115000"/>
                        </a:lnSpc>
                        <a:spcAft>
                          <a:spcPts val="0"/>
                        </a:spcAft>
                      </a:pPr>
                      <a:r>
                        <a:rPr lang="en-IN" sz="1400">
                          <a:solidFill>
                            <a:schemeClr val="tx1"/>
                          </a:solidFill>
                          <a:effectLst/>
                        </a:rPr>
                        <a:t>77.79</a:t>
                      </a:r>
                      <a:endParaRPr lang="en-IN"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r">
                        <a:lnSpc>
                          <a:spcPct val="115000"/>
                        </a:lnSpc>
                        <a:spcAft>
                          <a:spcPts val="0"/>
                        </a:spcAft>
                      </a:pPr>
                      <a:r>
                        <a:rPr lang="en-IN" sz="1400">
                          <a:solidFill>
                            <a:schemeClr val="tx1"/>
                          </a:solidFill>
                          <a:effectLst/>
                        </a:rPr>
                        <a:t>117.67</a:t>
                      </a:r>
                      <a:endParaRPr lang="en-IN"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r">
                        <a:lnSpc>
                          <a:spcPct val="115000"/>
                        </a:lnSpc>
                        <a:spcAft>
                          <a:spcPts val="0"/>
                        </a:spcAft>
                      </a:pPr>
                      <a:r>
                        <a:rPr lang="en-IN" sz="1400">
                          <a:solidFill>
                            <a:schemeClr val="tx1"/>
                          </a:solidFill>
                          <a:effectLst/>
                        </a:rPr>
                        <a:t>111.13</a:t>
                      </a:r>
                      <a:endParaRPr lang="en-IN"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r">
                        <a:lnSpc>
                          <a:spcPct val="115000"/>
                        </a:lnSpc>
                        <a:spcAft>
                          <a:spcPts val="0"/>
                        </a:spcAft>
                      </a:pPr>
                      <a:r>
                        <a:rPr lang="en-IN" sz="1400">
                          <a:solidFill>
                            <a:schemeClr val="tx1"/>
                          </a:solidFill>
                          <a:effectLst/>
                        </a:rPr>
                        <a:t>250.04</a:t>
                      </a:r>
                      <a:endParaRPr lang="en-IN"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r">
                        <a:lnSpc>
                          <a:spcPct val="115000"/>
                        </a:lnSpc>
                        <a:spcAft>
                          <a:spcPts val="0"/>
                        </a:spcAft>
                      </a:pPr>
                      <a:r>
                        <a:rPr lang="en-IN" sz="1400">
                          <a:solidFill>
                            <a:schemeClr val="tx1"/>
                          </a:solidFill>
                          <a:effectLst/>
                        </a:rPr>
                        <a:t>236.15</a:t>
                      </a:r>
                      <a:endParaRPr lang="en-IN"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r">
                        <a:lnSpc>
                          <a:spcPct val="115000"/>
                        </a:lnSpc>
                        <a:spcAft>
                          <a:spcPts val="0"/>
                        </a:spcAft>
                      </a:pPr>
                      <a:r>
                        <a:rPr lang="en-IN" sz="1400" dirty="0">
                          <a:solidFill>
                            <a:schemeClr val="tx1"/>
                          </a:solidFill>
                          <a:effectLst/>
                        </a:rPr>
                        <a:t>50.15</a:t>
                      </a:r>
                      <a:endParaRPr lang="en-IN"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r>
            </a:tbl>
          </a:graphicData>
        </a:graphic>
      </p:graphicFrame>
      <p:sp>
        <p:nvSpPr>
          <p:cNvPr id="4" name="Rectangle 3"/>
          <p:cNvSpPr/>
          <p:nvPr/>
        </p:nvSpPr>
        <p:spPr>
          <a:xfrm>
            <a:off x="1352990" y="6481718"/>
            <a:ext cx="7219507" cy="300082"/>
          </a:xfrm>
          <a:prstGeom prst="rect">
            <a:avLst/>
          </a:prstGeom>
        </p:spPr>
        <p:txBody>
          <a:bodyPr wrap="square">
            <a:spAutoFit/>
          </a:bodyPr>
          <a:lstStyle/>
          <a:p>
            <a:r>
              <a:rPr lang="en-IN" sz="1350" dirty="0"/>
              <a:t>Source: Central Board of Excise and Customs, Ministry of Finance, Govt. of India, 2017</a:t>
            </a:r>
          </a:p>
        </p:txBody>
      </p:sp>
    </p:spTree>
    <p:extLst>
      <p:ext uri="{BB962C8B-B14F-4D97-AF65-F5344CB8AC3E}">
        <p14:creationId xmlns:p14="http://schemas.microsoft.com/office/powerpoint/2010/main" val="10585966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626841"/>
            <a:ext cx="7886700" cy="1325563"/>
          </a:xfrm>
          <a:prstGeom prst="rect">
            <a:avLst/>
          </a:prstGeom>
        </p:spPr>
        <p:txBody>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en-IN" smtClean="0"/>
              <a:t>Impact on excise tax collection</a:t>
            </a:r>
            <a:endParaRPr lang="en-IN" dirty="0"/>
          </a:p>
        </p:txBody>
      </p:sp>
      <p:graphicFrame>
        <p:nvGraphicFramePr>
          <p:cNvPr id="3" name="Content Placeholder 7"/>
          <p:cNvGraphicFramePr>
            <a:graphicFrameLocks/>
          </p:cNvGraphicFramePr>
          <p:nvPr>
            <p:extLst>
              <p:ext uri="{D42A27DB-BD31-4B8C-83A1-F6EECF244321}">
                <p14:modId xmlns:p14="http://schemas.microsoft.com/office/powerpoint/2010/main" val="2473022235"/>
              </p:ext>
            </p:extLst>
          </p:nvPr>
        </p:nvGraphicFramePr>
        <p:xfrm>
          <a:off x="767953" y="2271268"/>
          <a:ext cx="7290197" cy="3579241"/>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3"/>
          <p:cNvSpPr/>
          <p:nvPr/>
        </p:nvSpPr>
        <p:spPr>
          <a:xfrm>
            <a:off x="1352990" y="5948318"/>
            <a:ext cx="7219507" cy="300082"/>
          </a:xfrm>
          <a:prstGeom prst="rect">
            <a:avLst/>
          </a:prstGeom>
        </p:spPr>
        <p:txBody>
          <a:bodyPr wrap="square">
            <a:spAutoFit/>
          </a:bodyPr>
          <a:lstStyle/>
          <a:p>
            <a:r>
              <a:rPr lang="en-IN" sz="1350" dirty="0"/>
              <a:t>Source: Central Board of Excise and Customs, Ministry of Finance, Govt. of India, 2017</a:t>
            </a:r>
          </a:p>
        </p:txBody>
      </p:sp>
    </p:spTree>
    <p:extLst>
      <p:ext uri="{BB962C8B-B14F-4D97-AF65-F5344CB8AC3E}">
        <p14:creationId xmlns:p14="http://schemas.microsoft.com/office/powerpoint/2010/main" val="9639719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52400" y="533400"/>
            <a:ext cx="7732634" cy="1124712"/>
          </a:xfrm>
          <a:prstGeom prst="rect">
            <a:avLst/>
          </a:prstGeom>
        </p:spPr>
        <p:txBody>
          <a:bodyPr>
            <a:normAutofit fontScale="92500" lnSpcReduction="10000"/>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en-IN" dirty="0" smtClean="0"/>
              <a:t>Tax rate on various smokeless products in India from 1 July 2017</a:t>
            </a:r>
            <a:endParaRPr lang="en-IN" dirty="0"/>
          </a:p>
        </p:txBody>
      </p:sp>
      <p:graphicFrame>
        <p:nvGraphicFramePr>
          <p:cNvPr id="3" name="Content Placeholder 3"/>
          <p:cNvGraphicFramePr>
            <a:graphicFrameLocks/>
          </p:cNvGraphicFramePr>
          <p:nvPr>
            <p:extLst>
              <p:ext uri="{D42A27DB-BD31-4B8C-83A1-F6EECF244321}">
                <p14:modId xmlns:p14="http://schemas.microsoft.com/office/powerpoint/2010/main" val="16425773"/>
              </p:ext>
            </p:extLst>
          </p:nvPr>
        </p:nvGraphicFramePr>
        <p:xfrm>
          <a:off x="0" y="1524000"/>
          <a:ext cx="9144000" cy="5047488"/>
        </p:xfrm>
        <a:graphic>
          <a:graphicData uri="http://schemas.openxmlformats.org/drawingml/2006/table">
            <a:tbl>
              <a:tblPr firstRow="1" firstCol="1" bandRow="1">
                <a:tableStyleId>{5C22544A-7EE6-4342-B048-85BDC9FD1C3A}</a:tableStyleId>
              </a:tblPr>
              <a:tblGrid>
                <a:gridCol w="1313731"/>
                <a:gridCol w="5925269"/>
                <a:gridCol w="533400"/>
                <a:gridCol w="609600"/>
                <a:gridCol w="762000"/>
              </a:tblGrid>
              <a:tr h="264752">
                <a:tc>
                  <a:txBody>
                    <a:bodyPr/>
                    <a:lstStyle/>
                    <a:p>
                      <a:pPr>
                        <a:lnSpc>
                          <a:spcPct val="115000"/>
                        </a:lnSpc>
                        <a:spcAft>
                          <a:spcPts val="0"/>
                        </a:spcAft>
                      </a:pPr>
                      <a:r>
                        <a:rPr lang="en-IN" sz="1600" dirty="0">
                          <a:solidFill>
                            <a:schemeClr val="tx1"/>
                          </a:solidFill>
                          <a:effectLst/>
                        </a:rPr>
                        <a:t>Tariff Item</a:t>
                      </a:r>
                      <a:endParaRPr lang="en-IN"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c>
                  <a:txBody>
                    <a:bodyPr/>
                    <a:lstStyle/>
                    <a:p>
                      <a:pPr>
                        <a:lnSpc>
                          <a:spcPct val="115000"/>
                        </a:lnSpc>
                        <a:spcAft>
                          <a:spcPts val="0"/>
                        </a:spcAft>
                      </a:pPr>
                      <a:r>
                        <a:rPr lang="en-IN" sz="1600" dirty="0">
                          <a:solidFill>
                            <a:schemeClr val="tx1"/>
                          </a:solidFill>
                          <a:effectLst/>
                        </a:rPr>
                        <a:t>Smokeless Tobacco Product</a:t>
                      </a:r>
                      <a:endParaRPr lang="en-IN"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c>
                  <a:txBody>
                    <a:bodyPr/>
                    <a:lstStyle/>
                    <a:p>
                      <a:pPr algn="r">
                        <a:lnSpc>
                          <a:spcPct val="115000"/>
                        </a:lnSpc>
                        <a:spcAft>
                          <a:spcPts val="0"/>
                        </a:spcAft>
                      </a:pPr>
                      <a:r>
                        <a:rPr lang="en-IN" sz="1600">
                          <a:solidFill>
                            <a:schemeClr val="tx1"/>
                          </a:solidFill>
                          <a:effectLst/>
                        </a:rPr>
                        <a:t>GST</a:t>
                      </a:r>
                      <a:endParaRPr lang="en-IN"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c>
                  <a:txBody>
                    <a:bodyPr/>
                    <a:lstStyle/>
                    <a:p>
                      <a:pPr algn="r">
                        <a:lnSpc>
                          <a:spcPct val="115000"/>
                        </a:lnSpc>
                        <a:spcAft>
                          <a:spcPts val="0"/>
                        </a:spcAft>
                      </a:pPr>
                      <a:r>
                        <a:rPr lang="en-IN" sz="1600">
                          <a:solidFill>
                            <a:schemeClr val="tx1"/>
                          </a:solidFill>
                          <a:effectLst/>
                        </a:rPr>
                        <a:t>Cess</a:t>
                      </a:r>
                      <a:endParaRPr lang="en-IN"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c>
                  <a:txBody>
                    <a:bodyPr/>
                    <a:lstStyle/>
                    <a:p>
                      <a:pPr algn="r">
                        <a:lnSpc>
                          <a:spcPct val="115000"/>
                        </a:lnSpc>
                        <a:spcAft>
                          <a:spcPts val="0"/>
                        </a:spcAft>
                      </a:pPr>
                      <a:r>
                        <a:rPr lang="en-IN" sz="1600">
                          <a:solidFill>
                            <a:schemeClr val="tx1"/>
                          </a:solidFill>
                          <a:effectLst/>
                        </a:rPr>
                        <a:t>NCCD</a:t>
                      </a:r>
                      <a:endParaRPr lang="en-IN"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r>
              <a:tr h="264752">
                <a:tc>
                  <a:txBody>
                    <a:bodyPr/>
                    <a:lstStyle/>
                    <a:p>
                      <a:pPr>
                        <a:lnSpc>
                          <a:spcPct val="115000"/>
                        </a:lnSpc>
                        <a:spcAft>
                          <a:spcPts val="0"/>
                        </a:spcAft>
                      </a:pPr>
                      <a:r>
                        <a:rPr lang="en-IN" sz="1600">
                          <a:solidFill>
                            <a:schemeClr val="tx1"/>
                          </a:solidFill>
                          <a:effectLst/>
                        </a:rPr>
                        <a:t>2403 99 10</a:t>
                      </a:r>
                      <a:endParaRPr lang="en-IN"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c>
                  <a:txBody>
                    <a:bodyPr/>
                    <a:lstStyle/>
                    <a:p>
                      <a:pPr>
                        <a:lnSpc>
                          <a:spcPct val="115000"/>
                        </a:lnSpc>
                        <a:spcAft>
                          <a:spcPts val="0"/>
                        </a:spcAft>
                      </a:pPr>
                      <a:r>
                        <a:rPr lang="en-IN" sz="1600" dirty="0" smtClean="0">
                          <a:solidFill>
                            <a:schemeClr val="tx1"/>
                          </a:solidFill>
                          <a:effectLst/>
                        </a:rPr>
                        <a:t>Chewing </a:t>
                      </a:r>
                      <a:r>
                        <a:rPr lang="en-IN" sz="1600" dirty="0">
                          <a:solidFill>
                            <a:schemeClr val="tx1"/>
                          </a:solidFill>
                          <a:effectLst/>
                        </a:rPr>
                        <a:t>tobacco (without lime tube)</a:t>
                      </a:r>
                      <a:endParaRPr lang="en-IN"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c>
                  <a:txBody>
                    <a:bodyPr/>
                    <a:lstStyle/>
                    <a:p>
                      <a:pPr algn="r">
                        <a:lnSpc>
                          <a:spcPct val="115000"/>
                        </a:lnSpc>
                        <a:spcAft>
                          <a:spcPts val="0"/>
                        </a:spcAft>
                      </a:pPr>
                      <a:r>
                        <a:rPr lang="en-IN" sz="1600">
                          <a:solidFill>
                            <a:schemeClr val="tx1"/>
                          </a:solidFill>
                          <a:effectLst/>
                        </a:rPr>
                        <a:t>28%</a:t>
                      </a:r>
                      <a:endParaRPr lang="en-IN"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c>
                  <a:txBody>
                    <a:bodyPr/>
                    <a:lstStyle/>
                    <a:p>
                      <a:pPr algn="r">
                        <a:lnSpc>
                          <a:spcPct val="115000"/>
                        </a:lnSpc>
                        <a:spcAft>
                          <a:spcPts val="0"/>
                        </a:spcAft>
                      </a:pPr>
                      <a:r>
                        <a:rPr lang="en-IN" sz="1600">
                          <a:solidFill>
                            <a:schemeClr val="tx1"/>
                          </a:solidFill>
                          <a:effectLst/>
                        </a:rPr>
                        <a:t>160%</a:t>
                      </a:r>
                      <a:endParaRPr lang="en-IN"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c>
                  <a:txBody>
                    <a:bodyPr/>
                    <a:lstStyle/>
                    <a:p>
                      <a:pPr algn="r">
                        <a:lnSpc>
                          <a:spcPct val="115000"/>
                        </a:lnSpc>
                        <a:spcAft>
                          <a:spcPts val="0"/>
                        </a:spcAft>
                      </a:pPr>
                      <a:r>
                        <a:rPr lang="en-IN" sz="1600">
                          <a:solidFill>
                            <a:schemeClr val="tx1"/>
                          </a:solidFill>
                          <a:effectLst/>
                        </a:rPr>
                        <a:t>10%</a:t>
                      </a:r>
                      <a:endParaRPr lang="en-IN"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r>
              <a:tr h="264752">
                <a:tc>
                  <a:txBody>
                    <a:bodyPr/>
                    <a:lstStyle/>
                    <a:p>
                      <a:pPr>
                        <a:lnSpc>
                          <a:spcPct val="115000"/>
                        </a:lnSpc>
                        <a:spcAft>
                          <a:spcPts val="0"/>
                        </a:spcAft>
                      </a:pPr>
                      <a:r>
                        <a:rPr lang="en-IN" sz="1600">
                          <a:solidFill>
                            <a:schemeClr val="tx1"/>
                          </a:solidFill>
                          <a:effectLst/>
                        </a:rPr>
                        <a:t>2403 99 10</a:t>
                      </a:r>
                      <a:endParaRPr lang="en-IN"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c>
                  <a:txBody>
                    <a:bodyPr/>
                    <a:lstStyle/>
                    <a:p>
                      <a:pPr>
                        <a:lnSpc>
                          <a:spcPct val="115000"/>
                        </a:lnSpc>
                        <a:spcAft>
                          <a:spcPts val="0"/>
                        </a:spcAft>
                      </a:pPr>
                      <a:r>
                        <a:rPr lang="en-IN" sz="1600" dirty="0" smtClean="0">
                          <a:solidFill>
                            <a:schemeClr val="tx1"/>
                          </a:solidFill>
                          <a:effectLst/>
                        </a:rPr>
                        <a:t>Chewing </a:t>
                      </a:r>
                      <a:r>
                        <a:rPr lang="en-IN" sz="1600" dirty="0">
                          <a:solidFill>
                            <a:schemeClr val="tx1"/>
                          </a:solidFill>
                          <a:effectLst/>
                        </a:rPr>
                        <a:t>tobacco (with lime tube)</a:t>
                      </a:r>
                      <a:endParaRPr lang="en-IN"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c>
                  <a:txBody>
                    <a:bodyPr/>
                    <a:lstStyle/>
                    <a:p>
                      <a:pPr algn="r">
                        <a:lnSpc>
                          <a:spcPct val="115000"/>
                        </a:lnSpc>
                        <a:spcAft>
                          <a:spcPts val="0"/>
                        </a:spcAft>
                      </a:pPr>
                      <a:r>
                        <a:rPr lang="en-IN" sz="1600">
                          <a:solidFill>
                            <a:schemeClr val="tx1"/>
                          </a:solidFill>
                          <a:effectLst/>
                        </a:rPr>
                        <a:t>28%</a:t>
                      </a:r>
                      <a:endParaRPr lang="en-IN"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c>
                  <a:txBody>
                    <a:bodyPr/>
                    <a:lstStyle/>
                    <a:p>
                      <a:pPr algn="r">
                        <a:lnSpc>
                          <a:spcPct val="115000"/>
                        </a:lnSpc>
                        <a:spcAft>
                          <a:spcPts val="0"/>
                        </a:spcAft>
                      </a:pPr>
                      <a:r>
                        <a:rPr lang="en-IN" sz="1600">
                          <a:solidFill>
                            <a:schemeClr val="tx1"/>
                          </a:solidFill>
                          <a:effectLst/>
                        </a:rPr>
                        <a:t>142%</a:t>
                      </a:r>
                      <a:endParaRPr lang="en-IN"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c>
                  <a:txBody>
                    <a:bodyPr/>
                    <a:lstStyle/>
                    <a:p>
                      <a:pPr algn="r">
                        <a:lnSpc>
                          <a:spcPct val="115000"/>
                        </a:lnSpc>
                        <a:spcAft>
                          <a:spcPts val="0"/>
                        </a:spcAft>
                      </a:pPr>
                      <a:r>
                        <a:rPr lang="en-IN" sz="1600">
                          <a:solidFill>
                            <a:schemeClr val="tx1"/>
                          </a:solidFill>
                          <a:effectLst/>
                        </a:rPr>
                        <a:t>10%</a:t>
                      </a:r>
                      <a:endParaRPr lang="en-IN"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r>
              <a:tr h="264752">
                <a:tc>
                  <a:txBody>
                    <a:bodyPr/>
                    <a:lstStyle/>
                    <a:p>
                      <a:pPr>
                        <a:lnSpc>
                          <a:spcPct val="115000"/>
                        </a:lnSpc>
                        <a:spcAft>
                          <a:spcPts val="0"/>
                        </a:spcAft>
                      </a:pPr>
                      <a:r>
                        <a:rPr lang="en-IN" sz="1600">
                          <a:solidFill>
                            <a:schemeClr val="tx1"/>
                          </a:solidFill>
                          <a:effectLst/>
                        </a:rPr>
                        <a:t>2403 99 10</a:t>
                      </a:r>
                      <a:endParaRPr lang="en-IN"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c>
                  <a:txBody>
                    <a:bodyPr/>
                    <a:lstStyle/>
                    <a:p>
                      <a:pPr>
                        <a:lnSpc>
                          <a:spcPct val="115000"/>
                        </a:lnSpc>
                        <a:spcAft>
                          <a:spcPts val="0"/>
                        </a:spcAft>
                      </a:pPr>
                      <a:r>
                        <a:rPr lang="en-IN" sz="1600" dirty="0" smtClean="0">
                          <a:solidFill>
                            <a:schemeClr val="tx1"/>
                          </a:solidFill>
                          <a:effectLst/>
                        </a:rPr>
                        <a:t>Filter </a:t>
                      </a:r>
                      <a:r>
                        <a:rPr lang="en-IN" sz="1600" dirty="0" err="1">
                          <a:solidFill>
                            <a:schemeClr val="tx1"/>
                          </a:solidFill>
                          <a:effectLst/>
                        </a:rPr>
                        <a:t>khaini</a:t>
                      </a:r>
                      <a:endParaRPr lang="en-IN"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c>
                  <a:txBody>
                    <a:bodyPr/>
                    <a:lstStyle/>
                    <a:p>
                      <a:pPr algn="r">
                        <a:lnSpc>
                          <a:spcPct val="115000"/>
                        </a:lnSpc>
                        <a:spcAft>
                          <a:spcPts val="0"/>
                        </a:spcAft>
                      </a:pPr>
                      <a:r>
                        <a:rPr lang="en-IN" sz="1600">
                          <a:solidFill>
                            <a:schemeClr val="tx1"/>
                          </a:solidFill>
                          <a:effectLst/>
                        </a:rPr>
                        <a:t>28%</a:t>
                      </a:r>
                      <a:endParaRPr lang="en-IN"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c>
                  <a:txBody>
                    <a:bodyPr/>
                    <a:lstStyle/>
                    <a:p>
                      <a:pPr algn="r">
                        <a:lnSpc>
                          <a:spcPct val="115000"/>
                        </a:lnSpc>
                        <a:spcAft>
                          <a:spcPts val="0"/>
                        </a:spcAft>
                      </a:pPr>
                      <a:r>
                        <a:rPr lang="en-IN" sz="1600">
                          <a:solidFill>
                            <a:schemeClr val="tx1"/>
                          </a:solidFill>
                          <a:effectLst/>
                        </a:rPr>
                        <a:t>160%</a:t>
                      </a:r>
                      <a:endParaRPr lang="en-IN"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c>
                  <a:txBody>
                    <a:bodyPr/>
                    <a:lstStyle/>
                    <a:p>
                      <a:pPr algn="r">
                        <a:lnSpc>
                          <a:spcPct val="115000"/>
                        </a:lnSpc>
                        <a:spcAft>
                          <a:spcPts val="0"/>
                        </a:spcAft>
                      </a:pPr>
                      <a:r>
                        <a:rPr lang="en-IN" sz="1600">
                          <a:solidFill>
                            <a:schemeClr val="tx1"/>
                          </a:solidFill>
                          <a:effectLst/>
                        </a:rPr>
                        <a:t>10%</a:t>
                      </a:r>
                      <a:endParaRPr lang="en-IN"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r>
              <a:tr h="264752">
                <a:tc>
                  <a:txBody>
                    <a:bodyPr/>
                    <a:lstStyle/>
                    <a:p>
                      <a:pPr>
                        <a:lnSpc>
                          <a:spcPct val="115000"/>
                        </a:lnSpc>
                        <a:spcAft>
                          <a:spcPts val="0"/>
                        </a:spcAft>
                      </a:pPr>
                      <a:r>
                        <a:rPr lang="en-IN" sz="1600">
                          <a:solidFill>
                            <a:schemeClr val="tx1"/>
                          </a:solidFill>
                          <a:effectLst/>
                        </a:rPr>
                        <a:t>2403 99 30</a:t>
                      </a:r>
                      <a:endParaRPr lang="en-IN"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c>
                  <a:txBody>
                    <a:bodyPr/>
                    <a:lstStyle/>
                    <a:p>
                      <a:pPr>
                        <a:lnSpc>
                          <a:spcPct val="115000"/>
                        </a:lnSpc>
                        <a:spcAft>
                          <a:spcPts val="0"/>
                        </a:spcAft>
                      </a:pPr>
                      <a:r>
                        <a:rPr lang="en-IN" sz="1600" dirty="0" err="1" smtClean="0">
                          <a:solidFill>
                            <a:schemeClr val="tx1"/>
                          </a:solidFill>
                          <a:effectLst/>
                        </a:rPr>
                        <a:t>Jarda</a:t>
                      </a:r>
                      <a:r>
                        <a:rPr lang="en-IN" sz="1600" dirty="0" smtClean="0">
                          <a:solidFill>
                            <a:schemeClr val="tx1"/>
                          </a:solidFill>
                          <a:effectLst/>
                        </a:rPr>
                        <a:t> </a:t>
                      </a:r>
                      <a:r>
                        <a:rPr lang="en-IN" sz="1600" dirty="0">
                          <a:solidFill>
                            <a:schemeClr val="tx1"/>
                          </a:solidFill>
                          <a:effectLst/>
                        </a:rPr>
                        <a:t>scented tobacco</a:t>
                      </a:r>
                      <a:endParaRPr lang="en-IN"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c>
                  <a:txBody>
                    <a:bodyPr/>
                    <a:lstStyle/>
                    <a:p>
                      <a:pPr algn="r">
                        <a:lnSpc>
                          <a:spcPct val="115000"/>
                        </a:lnSpc>
                        <a:spcAft>
                          <a:spcPts val="0"/>
                        </a:spcAft>
                      </a:pPr>
                      <a:r>
                        <a:rPr lang="en-IN" sz="1600">
                          <a:solidFill>
                            <a:schemeClr val="tx1"/>
                          </a:solidFill>
                          <a:effectLst/>
                        </a:rPr>
                        <a:t>28%</a:t>
                      </a:r>
                      <a:endParaRPr lang="en-IN"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c>
                  <a:txBody>
                    <a:bodyPr/>
                    <a:lstStyle/>
                    <a:p>
                      <a:pPr algn="r">
                        <a:lnSpc>
                          <a:spcPct val="115000"/>
                        </a:lnSpc>
                        <a:spcAft>
                          <a:spcPts val="0"/>
                        </a:spcAft>
                      </a:pPr>
                      <a:r>
                        <a:rPr lang="en-IN" sz="1600">
                          <a:solidFill>
                            <a:schemeClr val="tx1"/>
                          </a:solidFill>
                          <a:effectLst/>
                        </a:rPr>
                        <a:t>160%</a:t>
                      </a:r>
                      <a:endParaRPr lang="en-IN"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c>
                  <a:txBody>
                    <a:bodyPr/>
                    <a:lstStyle/>
                    <a:p>
                      <a:pPr algn="r">
                        <a:lnSpc>
                          <a:spcPct val="115000"/>
                        </a:lnSpc>
                        <a:spcAft>
                          <a:spcPts val="0"/>
                        </a:spcAft>
                      </a:pPr>
                      <a:r>
                        <a:rPr lang="en-IN" sz="1600">
                          <a:solidFill>
                            <a:schemeClr val="tx1"/>
                          </a:solidFill>
                          <a:effectLst/>
                        </a:rPr>
                        <a:t>10%</a:t>
                      </a:r>
                      <a:endParaRPr lang="en-IN"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r>
              <a:tr h="264752">
                <a:tc>
                  <a:txBody>
                    <a:bodyPr/>
                    <a:lstStyle/>
                    <a:p>
                      <a:pPr>
                        <a:lnSpc>
                          <a:spcPct val="115000"/>
                        </a:lnSpc>
                        <a:spcAft>
                          <a:spcPts val="0"/>
                        </a:spcAft>
                      </a:pPr>
                      <a:r>
                        <a:rPr lang="en-IN" sz="1600">
                          <a:solidFill>
                            <a:schemeClr val="tx1"/>
                          </a:solidFill>
                          <a:effectLst/>
                        </a:rPr>
                        <a:t>2403 99 90</a:t>
                      </a:r>
                      <a:endParaRPr lang="en-IN"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c>
                  <a:txBody>
                    <a:bodyPr/>
                    <a:lstStyle/>
                    <a:p>
                      <a:pPr>
                        <a:lnSpc>
                          <a:spcPct val="115000"/>
                        </a:lnSpc>
                        <a:spcAft>
                          <a:spcPts val="0"/>
                        </a:spcAft>
                      </a:pPr>
                      <a:r>
                        <a:rPr lang="en-IN" sz="1600" dirty="0" smtClean="0">
                          <a:solidFill>
                            <a:schemeClr val="tx1"/>
                          </a:solidFill>
                          <a:effectLst/>
                        </a:rPr>
                        <a:t>Pan </a:t>
                      </a:r>
                      <a:r>
                        <a:rPr lang="en-IN" sz="1600" dirty="0">
                          <a:solidFill>
                            <a:schemeClr val="tx1"/>
                          </a:solidFill>
                          <a:effectLst/>
                        </a:rPr>
                        <a:t>masala containing tobacco ‘</a:t>
                      </a:r>
                      <a:r>
                        <a:rPr lang="en-IN" sz="1600" dirty="0" err="1">
                          <a:solidFill>
                            <a:schemeClr val="tx1"/>
                          </a:solidFill>
                          <a:effectLst/>
                        </a:rPr>
                        <a:t>Gutkha</a:t>
                      </a:r>
                      <a:r>
                        <a:rPr lang="en-IN" sz="1600" dirty="0">
                          <a:solidFill>
                            <a:schemeClr val="tx1"/>
                          </a:solidFill>
                          <a:effectLst/>
                        </a:rPr>
                        <a:t>’</a:t>
                      </a:r>
                      <a:endParaRPr lang="en-IN"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c>
                  <a:txBody>
                    <a:bodyPr/>
                    <a:lstStyle/>
                    <a:p>
                      <a:pPr algn="r">
                        <a:lnSpc>
                          <a:spcPct val="115000"/>
                        </a:lnSpc>
                        <a:spcAft>
                          <a:spcPts val="0"/>
                        </a:spcAft>
                      </a:pPr>
                      <a:r>
                        <a:rPr lang="en-IN" sz="1600">
                          <a:solidFill>
                            <a:schemeClr val="tx1"/>
                          </a:solidFill>
                          <a:effectLst/>
                        </a:rPr>
                        <a:t>28%</a:t>
                      </a:r>
                      <a:endParaRPr lang="en-IN"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c>
                  <a:txBody>
                    <a:bodyPr/>
                    <a:lstStyle/>
                    <a:p>
                      <a:pPr algn="r">
                        <a:lnSpc>
                          <a:spcPct val="115000"/>
                        </a:lnSpc>
                        <a:spcAft>
                          <a:spcPts val="0"/>
                        </a:spcAft>
                      </a:pPr>
                      <a:r>
                        <a:rPr lang="en-IN" sz="1600">
                          <a:solidFill>
                            <a:schemeClr val="tx1"/>
                          </a:solidFill>
                          <a:effectLst/>
                        </a:rPr>
                        <a:t>204%</a:t>
                      </a:r>
                      <a:endParaRPr lang="en-IN"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c>
                  <a:txBody>
                    <a:bodyPr/>
                    <a:lstStyle/>
                    <a:p>
                      <a:pPr algn="r">
                        <a:lnSpc>
                          <a:spcPct val="115000"/>
                        </a:lnSpc>
                        <a:spcAft>
                          <a:spcPts val="0"/>
                        </a:spcAft>
                      </a:pPr>
                      <a:r>
                        <a:rPr lang="en-IN" sz="1600">
                          <a:solidFill>
                            <a:schemeClr val="tx1"/>
                          </a:solidFill>
                          <a:effectLst/>
                        </a:rPr>
                        <a:t>10%</a:t>
                      </a:r>
                      <a:endParaRPr lang="en-IN"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r>
              <a:tr h="264752">
                <a:tc>
                  <a:txBody>
                    <a:bodyPr/>
                    <a:lstStyle/>
                    <a:p>
                      <a:pPr>
                        <a:lnSpc>
                          <a:spcPct val="115000"/>
                        </a:lnSpc>
                        <a:spcAft>
                          <a:spcPts val="0"/>
                        </a:spcAft>
                      </a:pPr>
                      <a:r>
                        <a:rPr lang="en-IN" sz="1600">
                          <a:solidFill>
                            <a:schemeClr val="tx1"/>
                          </a:solidFill>
                          <a:effectLst/>
                        </a:rPr>
                        <a:t>2403 91 00</a:t>
                      </a:r>
                      <a:endParaRPr lang="en-IN"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c>
                  <a:txBody>
                    <a:bodyPr/>
                    <a:lstStyle/>
                    <a:p>
                      <a:pPr>
                        <a:lnSpc>
                          <a:spcPct val="115000"/>
                        </a:lnSpc>
                        <a:spcAft>
                          <a:spcPts val="0"/>
                        </a:spcAft>
                      </a:pPr>
                      <a:r>
                        <a:rPr lang="en-IN" sz="1600" dirty="0" smtClean="0">
                          <a:solidFill>
                            <a:schemeClr val="tx1"/>
                          </a:solidFill>
                          <a:effectLst/>
                        </a:rPr>
                        <a:t>“</a:t>
                      </a:r>
                      <a:r>
                        <a:rPr lang="en-IN" sz="1600" dirty="0">
                          <a:solidFill>
                            <a:schemeClr val="tx1"/>
                          </a:solidFill>
                          <a:effectLst/>
                        </a:rPr>
                        <a:t>Homogenised” or “reconstituted” tobacco, bearing a brand name</a:t>
                      </a:r>
                      <a:endParaRPr lang="en-IN"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c>
                  <a:txBody>
                    <a:bodyPr/>
                    <a:lstStyle/>
                    <a:p>
                      <a:pPr algn="r">
                        <a:lnSpc>
                          <a:spcPct val="115000"/>
                        </a:lnSpc>
                        <a:spcAft>
                          <a:spcPts val="0"/>
                        </a:spcAft>
                      </a:pPr>
                      <a:r>
                        <a:rPr lang="en-IN" sz="1600">
                          <a:solidFill>
                            <a:schemeClr val="tx1"/>
                          </a:solidFill>
                          <a:effectLst/>
                        </a:rPr>
                        <a:t>28%</a:t>
                      </a:r>
                      <a:endParaRPr lang="en-IN"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c>
                  <a:txBody>
                    <a:bodyPr/>
                    <a:lstStyle/>
                    <a:p>
                      <a:pPr algn="r">
                        <a:lnSpc>
                          <a:spcPct val="115000"/>
                        </a:lnSpc>
                        <a:spcAft>
                          <a:spcPts val="0"/>
                        </a:spcAft>
                      </a:pPr>
                      <a:r>
                        <a:rPr lang="en-IN" sz="1600">
                          <a:solidFill>
                            <a:schemeClr val="tx1"/>
                          </a:solidFill>
                          <a:effectLst/>
                        </a:rPr>
                        <a:t>72%</a:t>
                      </a:r>
                      <a:endParaRPr lang="en-IN"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c>
                  <a:txBody>
                    <a:bodyPr/>
                    <a:lstStyle/>
                    <a:p>
                      <a:pPr algn="r">
                        <a:lnSpc>
                          <a:spcPct val="115000"/>
                        </a:lnSpc>
                        <a:spcAft>
                          <a:spcPts val="0"/>
                        </a:spcAft>
                      </a:pPr>
                      <a:r>
                        <a:rPr lang="en-IN" sz="1600">
                          <a:solidFill>
                            <a:schemeClr val="tx1"/>
                          </a:solidFill>
                          <a:effectLst/>
                        </a:rPr>
                        <a:t>10%</a:t>
                      </a:r>
                      <a:endParaRPr lang="en-IN"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r>
              <a:tr h="264752">
                <a:tc>
                  <a:txBody>
                    <a:bodyPr/>
                    <a:lstStyle/>
                    <a:p>
                      <a:pPr>
                        <a:lnSpc>
                          <a:spcPct val="115000"/>
                        </a:lnSpc>
                        <a:spcAft>
                          <a:spcPts val="0"/>
                        </a:spcAft>
                      </a:pPr>
                      <a:r>
                        <a:rPr lang="en-IN" sz="1600" dirty="0">
                          <a:solidFill>
                            <a:schemeClr val="tx1"/>
                          </a:solidFill>
                          <a:effectLst/>
                        </a:rPr>
                        <a:t>2403 99 20</a:t>
                      </a:r>
                      <a:endParaRPr lang="en-IN"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c>
                  <a:txBody>
                    <a:bodyPr/>
                    <a:lstStyle/>
                    <a:p>
                      <a:pPr>
                        <a:lnSpc>
                          <a:spcPct val="115000"/>
                        </a:lnSpc>
                        <a:spcAft>
                          <a:spcPts val="0"/>
                        </a:spcAft>
                      </a:pPr>
                      <a:r>
                        <a:rPr lang="en-IN" sz="1600" dirty="0" smtClean="0">
                          <a:solidFill>
                            <a:schemeClr val="tx1"/>
                          </a:solidFill>
                          <a:effectLst/>
                        </a:rPr>
                        <a:t>Preparations </a:t>
                      </a:r>
                      <a:r>
                        <a:rPr lang="en-IN" sz="1600" dirty="0">
                          <a:solidFill>
                            <a:schemeClr val="tx1"/>
                          </a:solidFill>
                          <a:effectLst/>
                        </a:rPr>
                        <a:t>containing chewing tobacco</a:t>
                      </a:r>
                      <a:endParaRPr lang="en-IN"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c>
                  <a:txBody>
                    <a:bodyPr/>
                    <a:lstStyle/>
                    <a:p>
                      <a:pPr algn="r">
                        <a:lnSpc>
                          <a:spcPct val="115000"/>
                        </a:lnSpc>
                        <a:spcAft>
                          <a:spcPts val="0"/>
                        </a:spcAft>
                      </a:pPr>
                      <a:r>
                        <a:rPr lang="en-IN" sz="1600">
                          <a:solidFill>
                            <a:schemeClr val="tx1"/>
                          </a:solidFill>
                          <a:effectLst/>
                        </a:rPr>
                        <a:t>28%</a:t>
                      </a:r>
                      <a:endParaRPr lang="en-IN"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c>
                  <a:txBody>
                    <a:bodyPr/>
                    <a:lstStyle/>
                    <a:p>
                      <a:pPr algn="r">
                        <a:lnSpc>
                          <a:spcPct val="115000"/>
                        </a:lnSpc>
                        <a:spcAft>
                          <a:spcPts val="0"/>
                        </a:spcAft>
                      </a:pPr>
                      <a:r>
                        <a:rPr lang="en-IN" sz="1600">
                          <a:solidFill>
                            <a:schemeClr val="tx1"/>
                          </a:solidFill>
                          <a:effectLst/>
                        </a:rPr>
                        <a:t>72%</a:t>
                      </a:r>
                      <a:endParaRPr lang="en-IN"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c>
                  <a:txBody>
                    <a:bodyPr/>
                    <a:lstStyle/>
                    <a:p>
                      <a:pPr algn="r">
                        <a:lnSpc>
                          <a:spcPct val="115000"/>
                        </a:lnSpc>
                        <a:spcAft>
                          <a:spcPts val="0"/>
                        </a:spcAft>
                      </a:pPr>
                      <a:r>
                        <a:rPr lang="en-IN" sz="1600">
                          <a:solidFill>
                            <a:schemeClr val="tx1"/>
                          </a:solidFill>
                          <a:effectLst/>
                        </a:rPr>
                        <a:t>10%</a:t>
                      </a:r>
                      <a:endParaRPr lang="en-IN"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r>
              <a:tr h="264752">
                <a:tc>
                  <a:txBody>
                    <a:bodyPr/>
                    <a:lstStyle/>
                    <a:p>
                      <a:pPr>
                        <a:lnSpc>
                          <a:spcPct val="115000"/>
                        </a:lnSpc>
                        <a:spcAft>
                          <a:spcPts val="0"/>
                        </a:spcAft>
                      </a:pPr>
                      <a:r>
                        <a:rPr lang="en-IN" sz="1600">
                          <a:solidFill>
                            <a:schemeClr val="tx1"/>
                          </a:solidFill>
                          <a:effectLst/>
                        </a:rPr>
                        <a:t>2403 99 40</a:t>
                      </a:r>
                      <a:endParaRPr lang="en-IN"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c>
                  <a:txBody>
                    <a:bodyPr/>
                    <a:lstStyle/>
                    <a:p>
                      <a:pPr>
                        <a:lnSpc>
                          <a:spcPct val="115000"/>
                        </a:lnSpc>
                        <a:spcAft>
                          <a:spcPts val="0"/>
                        </a:spcAft>
                      </a:pPr>
                      <a:r>
                        <a:rPr lang="en-IN" sz="1600" dirty="0" smtClean="0">
                          <a:solidFill>
                            <a:schemeClr val="tx1"/>
                          </a:solidFill>
                          <a:effectLst/>
                        </a:rPr>
                        <a:t>Snuff</a:t>
                      </a:r>
                      <a:endParaRPr lang="en-IN"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c>
                  <a:txBody>
                    <a:bodyPr/>
                    <a:lstStyle/>
                    <a:p>
                      <a:pPr algn="r">
                        <a:lnSpc>
                          <a:spcPct val="115000"/>
                        </a:lnSpc>
                        <a:spcAft>
                          <a:spcPts val="0"/>
                        </a:spcAft>
                      </a:pPr>
                      <a:r>
                        <a:rPr lang="en-IN" sz="1600">
                          <a:solidFill>
                            <a:schemeClr val="tx1"/>
                          </a:solidFill>
                          <a:effectLst/>
                        </a:rPr>
                        <a:t>28%</a:t>
                      </a:r>
                      <a:endParaRPr lang="en-IN"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c>
                  <a:txBody>
                    <a:bodyPr/>
                    <a:lstStyle/>
                    <a:p>
                      <a:pPr algn="r">
                        <a:lnSpc>
                          <a:spcPct val="115000"/>
                        </a:lnSpc>
                        <a:spcAft>
                          <a:spcPts val="0"/>
                        </a:spcAft>
                      </a:pPr>
                      <a:r>
                        <a:rPr lang="en-IN" sz="1600">
                          <a:solidFill>
                            <a:schemeClr val="tx1"/>
                          </a:solidFill>
                          <a:effectLst/>
                        </a:rPr>
                        <a:t>72%</a:t>
                      </a:r>
                      <a:endParaRPr lang="en-IN"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c>
                  <a:txBody>
                    <a:bodyPr/>
                    <a:lstStyle/>
                    <a:p>
                      <a:pPr algn="r">
                        <a:lnSpc>
                          <a:spcPct val="115000"/>
                        </a:lnSpc>
                        <a:spcAft>
                          <a:spcPts val="0"/>
                        </a:spcAft>
                      </a:pPr>
                      <a:r>
                        <a:rPr lang="en-IN" sz="1600">
                          <a:solidFill>
                            <a:schemeClr val="tx1"/>
                          </a:solidFill>
                          <a:effectLst/>
                        </a:rPr>
                        <a:t>10%</a:t>
                      </a:r>
                      <a:endParaRPr lang="en-IN"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r>
              <a:tr h="264752">
                <a:tc>
                  <a:txBody>
                    <a:bodyPr/>
                    <a:lstStyle/>
                    <a:p>
                      <a:pPr>
                        <a:lnSpc>
                          <a:spcPct val="115000"/>
                        </a:lnSpc>
                        <a:spcAft>
                          <a:spcPts val="0"/>
                        </a:spcAft>
                      </a:pPr>
                      <a:r>
                        <a:rPr lang="en-IN" sz="1600">
                          <a:solidFill>
                            <a:schemeClr val="tx1"/>
                          </a:solidFill>
                          <a:effectLst/>
                        </a:rPr>
                        <a:t>2403 99 50</a:t>
                      </a:r>
                      <a:endParaRPr lang="en-IN"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c>
                  <a:txBody>
                    <a:bodyPr/>
                    <a:lstStyle/>
                    <a:p>
                      <a:pPr>
                        <a:lnSpc>
                          <a:spcPct val="115000"/>
                        </a:lnSpc>
                        <a:spcAft>
                          <a:spcPts val="0"/>
                        </a:spcAft>
                      </a:pPr>
                      <a:r>
                        <a:rPr lang="en-IN" sz="1600" dirty="0" smtClean="0">
                          <a:solidFill>
                            <a:schemeClr val="tx1"/>
                          </a:solidFill>
                          <a:effectLst/>
                        </a:rPr>
                        <a:t>Preparations </a:t>
                      </a:r>
                      <a:r>
                        <a:rPr lang="en-IN" sz="1600" dirty="0">
                          <a:solidFill>
                            <a:schemeClr val="tx1"/>
                          </a:solidFill>
                          <a:effectLst/>
                        </a:rPr>
                        <a:t>containing snuff</a:t>
                      </a:r>
                      <a:endParaRPr lang="en-IN"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c>
                  <a:txBody>
                    <a:bodyPr/>
                    <a:lstStyle/>
                    <a:p>
                      <a:pPr algn="r">
                        <a:lnSpc>
                          <a:spcPct val="115000"/>
                        </a:lnSpc>
                        <a:spcAft>
                          <a:spcPts val="0"/>
                        </a:spcAft>
                      </a:pPr>
                      <a:r>
                        <a:rPr lang="en-IN" sz="1600">
                          <a:solidFill>
                            <a:schemeClr val="tx1"/>
                          </a:solidFill>
                          <a:effectLst/>
                        </a:rPr>
                        <a:t>28%</a:t>
                      </a:r>
                      <a:endParaRPr lang="en-IN"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c>
                  <a:txBody>
                    <a:bodyPr/>
                    <a:lstStyle/>
                    <a:p>
                      <a:pPr algn="r">
                        <a:lnSpc>
                          <a:spcPct val="115000"/>
                        </a:lnSpc>
                        <a:spcAft>
                          <a:spcPts val="0"/>
                        </a:spcAft>
                      </a:pPr>
                      <a:r>
                        <a:rPr lang="en-IN" sz="1600">
                          <a:solidFill>
                            <a:schemeClr val="tx1"/>
                          </a:solidFill>
                          <a:effectLst/>
                        </a:rPr>
                        <a:t>72%</a:t>
                      </a:r>
                      <a:endParaRPr lang="en-IN"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c>
                  <a:txBody>
                    <a:bodyPr/>
                    <a:lstStyle/>
                    <a:p>
                      <a:pPr algn="r">
                        <a:lnSpc>
                          <a:spcPct val="115000"/>
                        </a:lnSpc>
                        <a:spcAft>
                          <a:spcPts val="0"/>
                        </a:spcAft>
                      </a:pPr>
                      <a:r>
                        <a:rPr lang="en-IN" sz="1600">
                          <a:solidFill>
                            <a:schemeClr val="tx1"/>
                          </a:solidFill>
                          <a:effectLst/>
                        </a:rPr>
                        <a:t>10%</a:t>
                      </a:r>
                      <a:endParaRPr lang="en-IN"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r>
              <a:tr h="264752">
                <a:tc>
                  <a:txBody>
                    <a:bodyPr/>
                    <a:lstStyle/>
                    <a:p>
                      <a:pPr>
                        <a:lnSpc>
                          <a:spcPct val="115000"/>
                        </a:lnSpc>
                        <a:spcAft>
                          <a:spcPts val="0"/>
                        </a:spcAft>
                      </a:pPr>
                      <a:r>
                        <a:rPr lang="en-IN" sz="1600">
                          <a:solidFill>
                            <a:schemeClr val="tx1"/>
                          </a:solidFill>
                          <a:effectLst/>
                        </a:rPr>
                        <a:t>2403 99 60</a:t>
                      </a:r>
                      <a:endParaRPr lang="en-IN"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c>
                  <a:txBody>
                    <a:bodyPr/>
                    <a:lstStyle/>
                    <a:p>
                      <a:pPr>
                        <a:lnSpc>
                          <a:spcPct val="115000"/>
                        </a:lnSpc>
                        <a:spcAft>
                          <a:spcPts val="0"/>
                        </a:spcAft>
                      </a:pPr>
                      <a:r>
                        <a:rPr lang="en-IN" sz="1600" dirty="0" smtClean="0">
                          <a:solidFill>
                            <a:schemeClr val="tx1"/>
                          </a:solidFill>
                          <a:effectLst/>
                        </a:rPr>
                        <a:t>Tobacco </a:t>
                      </a:r>
                      <a:r>
                        <a:rPr lang="en-IN" sz="1600" dirty="0">
                          <a:solidFill>
                            <a:schemeClr val="tx1"/>
                          </a:solidFill>
                          <a:effectLst/>
                        </a:rPr>
                        <a:t>extracts and essence bearing a brand name</a:t>
                      </a:r>
                      <a:endParaRPr lang="en-IN"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c>
                  <a:txBody>
                    <a:bodyPr/>
                    <a:lstStyle/>
                    <a:p>
                      <a:pPr algn="r">
                        <a:lnSpc>
                          <a:spcPct val="115000"/>
                        </a:lnSpc>
                        <a:spcAft>
                          <a:spcPts val="0"/>
                        </a:spcAft>
                      </a:pPr>
                      <a:r>
                        <a:rPr lang="en-IN" sz="1600">
                          <a:solidFill>
                            <a:schemeClr val="tx1"/>
                          </a:solidFill>
                          <a:effectLst/>
                        </a:rPr>
                        <a:t>28%</a:t>
                      </a:r>
                      <a:endParaRPr lang="en-IN"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c>
                  <a:txBody>
                    <a:bodyPr/>
                    <a:lstStyle/>
                    <a:p>
                      <a:pPr algn="r">
                        <a:lnSpc>
                          <a:spcPct val="115000"/>
                        </a:lnSpc>
                        <a:spcAft>
                          <a:spcPts val="0"/>
                        </a:spcAft>
                      </a:pPr>
                      <a:r>
                        <a:rPr lang="en-IN" sz="1600">
                          <a:solidFill>
                            <a:schemeClr val="tx1"/>
                          </a:solidFill>
                          <a:effectLst/>
                        </a:rPr>
                        <a:t>72%</a:t>
                      </a:r>
                      <a:endParaRPr lang="en-IN"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c>
                  <a:txBody>
                    <a:bodyPr/>
                    <a:lstStyle/>
                    <a:p>
                      <a:pPr algn="r">
                        <a:lnSpc>
                          <a:spcPct val="115000"/>
                        </a:lnSpc>
                        <a:spcAft>
                          <a:spcPts val="0"/>
                        </a:spcAft>
                      </a:pPr>
                      <a:r>
                        <a:rPr lang="en-IN" sz="1600">
                          <a:solidFill>
                            <a:schemeClr val="tx1"/>
                          </a:solidFill>
                          <a:effectLst/>
                        </a:rPr>
                        <a:t>10%</a:t>
                      </a:r>
                      <a:endParaRPr lang="en-IN"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r>
              <a:tr h="264752">
                <a:tc>
                  <a:txBody>
                    <a:bodyPr/>
                    <a:lstStyle/>
                    <a:p>
                      <a:pPr>
                        <a:lnSpc>
                          <a:spcPct val="115000"/>
                        </a:lnSpc>
                        <a:spcAft>
                          <a:spcPts val="0"/>
                        </a:spcAft>
                      </a:pPr>
                      <a:r>
                        <a:rPr lang="en-IN" sz="1600">
                          <a:solidFill>
                            <a:schemeClr val="tx1"/>
                          </a:solidFill>
                          <a:effectLst/>
                        </a:rPr>
                        <a:t>2403 99 60</a:t>
                      </a:r>
                      <a:endParaRPr lang="en-IN"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c>
                  <a:txBody>
                    <a:bodyPr/>
                    <a:lstStyle/>
                    <a:p>
                      <a:pPr>
                        <a:lnSpc>
                          <a:spcPct val="115000"/>
                        </a:lnSpc>
                        <a:spcAft>
                          <a:spcPts val="0"/>
                        </a:spcAft>
                      </a:pPr>
                      <a:r>
                        <a:rPr lang="en-IN" sz="1600" dirty="0" smtClean="0">
                          <a:solidFill>
                            <a:schemeClr val="tx1"/>
                          </a:solidFill>
                          <a:effectLst/>
                        </a:rPr>
                        <a:t>Tobacco </a:t>
                      </a:r>
                      <a:r>
                        <a:rPr lang="en-IN" sz="1600" dirty="0">
                          <a:solidFill>
                            <a:schemeClr val="tx1"/>
                          </a:solidFill>
                          <a:effectLst/>
                        </a:rPr>
                        <a:t>extracts and essence not bearing a brand name</a:t>
                      </a:r>
                      <a:endParaRPr lang="en-IN"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c>
                  <a:txBody>
                    <a:bodyPr/>
                    <a:lstStyle/>
                    <a:p>
                      <a:pPr algn="r">
                        <a:lnSpc>
                          <a:spcPct val="115000"/>
                        </a:lnSpc>
                        <a:spcAft>
                          <a:spcPts val="0"/>
                        </a:spcAft>
                      </a:pPr>
                      <a:r>
                        <a:rPr lang="en-IN" sz="1600">
                          <a:solidFill>
                            <a:schemeClr val="tx1"/>
                          </a:solidFill>
                          <a:effectLst/>
                        </a:rPr>
                        <a:t>28%</a:t>
                      </a:r>
                      <a:endParaRPr lang="en-IN"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c>
                  <a:txBody>
                    <a:bodyPr/>
                    <a:lstStyle/>
                    <a:p>
                      <a:pPr algn="r">
                        <a:lnSpc>
                          <a:spcPct val="115000"/>
                        </a:lnSpc>
                        <a:spcAft>
                          <a:spcPts val="0"/>
                        </a:spcAft>
                      </a:pPr>
                      <a:r>
                        <a:rPr lang="en-IN" sz="1600">
                          <a:solidFill>
                            <a:schemeClr val="tx1"/>
                          </a:solidFill>
                          <a:effectLst/>
                        </a:rPr>
                        <a:t>65%</a:t>
                      </a:r>
                      <a:endParaRPr lang="en-IN"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c>
                  <a:txBody>
                    <a:bodyPr/>
                    <a:lstStyle/>
                    <a:p>
                      <a:pPr algn="r">
                        <a:lnSpc>
                          <a:spcPct val="115000"/>
                        </a:lnSpc>
                        <a:spcAft>
                          <a:spcPts val="0"/>
                        </a:spcAft>
                      </a:pPr>
                      <a:r>
                        <a:rPr lang="en-IN" sz="1600">
                          <a:solidFill>
                            <a:schemeClr val="tx1"/>
                          </a:solidFill>
                          <a:effectLst/>
                        </a:rPr>
                        <a:t>10%</a:t>
                      </a:r>
                      <a:endParaRPr lang="en-IN"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r>
              <a:tr h="264752">
                <a:tc>
                  <a:txBody>
                    <a:bodyPr/>
                    <a:lstStyle/>
                    <a:p>
                      <a:pPr>
                        <a:lnSpc>
                          <a:spcPct val="115000"/>
                        </a:lnSpc>
                        <a:spcAft>
                          <a:spcPts val="0"/>
                        </a:spcAft>
                      </a:pPr>
                      <a:r>
                        <a:rPr lang="en-IN" sz="1600">
                          <a:solidFill>
                            <a:schemeClr val="tx1"/>
                          </a:solidFill>
                          <a:effectLst/>
                        </a:rPr>
                        <a:t>2403 99 70</a:t>
                      </a:r>
                      <a:endParaRPr lang="en-IN"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c>
                  <a:txBody>
                    <a:bodyPr/>
                    <a:lstStyle/>
                    <a:p>
                      <a:pPr>
                        <a:lnSpc>
                          <a:spcPct val="115000"/>
                        </a:lnSpc>
                        <a:spcAft>
                          <a:spcPts val="0"/>
                        </a:spcAft>
                      </a:pPr>
                      <a:r>
                        <a:rPr lang="en-IN" sz="1600" dirty="0">
                          <a:solidFill>
                            <a:schemeClr val="tx1"/>
                          </a:solidFill>
                          <a:effectLst/>
                        </a:rPr>
                        <a:t>Cut Tobacco</a:t>
                      </a:r>
                      <a:endParaRPr lang="en-IN"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c>
                  <a:txBody>
                    <a:bodyPr/>
                    <a:lstStyle/>
                    <a:p>
                      <a:pPr algn="r">
                        <a:lnSpc>
                          <a:spcPct val="115000"/>
                        </a:lnSpc>
                        <a:spcAft>
                          <a:spcPts val="0"/>
                        </a:spcAft>
                      </a:pPr>
                      <a:r>
                        <a:rPr lang="en-IN" sz="1600">
                          <a:solidFill>
                            <a:schemeClr val="tx1"/>
                          </a:solidFill>
                          <a:effectLst/>
                        </a:rPr>
                        <a:t>28%</a:t>
                      </a:r>
                      <a:endParaRPr lang="en-IN"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c>
                  <a:txBody>
                    <a:bodyPr/>
                    <a:lstStyle/>
                    <a:p>
                      <a:pPr algn="r">
                        <a:lnSpc>
                          <a:spcPct val="115000"/>
                        </a:lnSpc>
                        <a:spcAft>
                          <a:spcPts val="0"/>
                        </a:spcAft>
                      </a:pPr>
                      <a:r>
                        <a:rPr lang="en-IN" sz="1600">
                          <a:solidFill>
                            <a:schemeClr val="tx1"/>
                          </a:solidFill>
                          <a:effectLst/>
                        </a:rPr>
                        <a:t>20%</a:t>
                      </a:r>
                      <a:endParaRPr lang="en-IN"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c>
                  <a:txBody>
                    <a:bodyPr/>
                    <a:lstStyle/>
                    <a:p>
                      <a:pPr algn="ctr">
                        <a:lnSpc>
                          <a:spcPct val="115000"/>
                        </a:lnSpc>
                        <a:spcAft>
                          <a:spcPts val="0"/>
                        </a:spcAft>
                      </a:pPr>
                      <a:r>
                        <a:rPr lang="en-IN" sz="1600">
                          <a:solidFill>
                            <a:schemeClr val="tx1"/>
                          </a:solidFill>
                          <a:effectLst/>
                        </a:rPr>
                        <a:t>-</a:t>
                      </a:r>
                      <a:endParaRPr lang="en-IN"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r>
              <a:tr h="529504">
                <a:tc>
                  <a:txBody>
                    <a:bodyPr/>
                    <a:lstStyle/>
                    <a:p>
                      <a:pPr>
                        <a:lnSpc>
                          <a:spcPct val="115000"/>
                        </a:lnSpc>
                        <a:spcAft>
                          <a:spcPts val="0"/>
                        </a:spcAft>
                      </a:pPr>
                      <a:r>
                        <a:rPr lang="en-IN" sz="1600">
                          <a:solidFill>
                            <a:schemeClr val="tx1"/>
                          </a:solidFill>
                          <a:effectLst/>
                        </a:rPr>
                        <a:t>2403 99 90</a:t>
                      </a:r>
                      <a:endParaRPr lang="en-IN"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c>
                  <a:txBody>
                    <a:bodyPr/>
                    <a:lstStyle/>
                    <a:p>
                      <a:pPr>
                        <a:lnSpc>
                          <a:spcPct val="115000"/>
                        </a:lnSpc>
                        <a:spcAft>
                          <a:spcPts val="0"/>
                        </a:spcAft>
                      </a:pPr>
                      <a:r>
                        <a:rPr lang="en-IN" sz="1600" dirty="0" smtClean="0">
                          <a:solidFill>
                            <a:schemeClr val="tx1"/>
                          </a:solidFill>
                          <a:effectLst/>
                        </a:rPr>
                        <a:t>All </a:t>
                      </a:r>
                      <a:r>
                        <a:rPr lang="en-IN" sz="1600" dirty="0">
                          <a:solidFill>
                            <a:schemeClr val="tx1"/>
                          </a:solidFill>
                          <a:effectLst/>
                        </a:rPr>
                        <a:t>goods, other than pan </a:t>
                      </a:r>
                      <a:r>
                        <a:rPr lang="en-IN" sz="1600" dirty="0" err="1">
                          <a:solidFill>
                            <a:schemeClr val="tx1"/>
                          </a:solidFill>
                          <a:effectLst/>
                        </a:rPr>
                        <a:t>smasala</a:t>
                      </a:r>
                      <a:r>
                        <a:rPr lang="en-IN" sz="1600" dirty="0">
                          <a:solidFill>
                            <a:schemeClr val="tx1"/>
                          </a:solidFill>
                          <a:effectLst/>
                        </a:rPr>
                        <a:t> containing tobacco '</a:t>
                      </a:r>
                      <a:r>
                        <a:rPr lang="en-IN" sz="1600" dirty="0" err="1">
                          <a:solidFill>
                            <a:schemeClr val="tx1"/>
                          </a:solidFill>
                          <a:effectLst/>
                        </a:rPr>
                        <a:t>gutkha</a:t>
                      </a:r>
                      <a:r>
                        <a:rPr lang="en-IN" sz="1600" dirty="0">
                          <a:solidFill>
                            <a:schemeClr val="tx1"/>
                          </a:solidFill>
                          <a:effectLst/>
                        </a:rPr>
                        <a:t>', </a:t>
                      </a:r>
                    </a:p>
                    <a:p>
                      <a:pPr>
                        <a:lnSpc>
                          <a:spcPct val="115000"/>
                        </a:lnSpc>
                        <a:spcAft>
                          <a:spcPts val="0"/>
                        </a:spcAft>
                      </a:pPr>
                      <a:r>
                        <a:rPr lang="en-IN" sz="1600" dirty="0">
                          <a:solidFill>
                            <a:schemeClr val="tx1"/>
                          </a:solidFill>
                          <a:effectLst/>
                        </a:rPr>
                        <a:t>bearing a brand name</a:t>
                      </a:r>
                      <a:endParaRPr lang="en-IN"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c>
                  <a:txBody>
                    <a:bodyPr/>
                    <a:lstStyle/>
                    <a:p>
                      <a:pPr algn="r">
                        <a:lnSpc>
                          <a:spcPct val="115000"/>
                        </a:lnSpc>
                        <a:spcAft>
                          <a:spcPts val="0"/>
                        </a:spcAft>
                      </a:pPr>
                      <a:r>
                        <a:rPr lang="en-IN" sz="1600">
                          <a:solidFill>
                            <a:schemeClr val="tx1"/>
                          </a:solidFill>
                          <a:effectLst/>
                        </a:rPr>
                        <a:t>28%</a:t>
                      </a:r>
                      <a:endParaRPr lang="en-IN"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c>
                  <a:txBody>
                    <a:bodyPr/>
                    <a:lstStyle/>
                    <a:p>
                      <a:pPr algn="r">
                        <a:lnSpc>
                          <a:spcPct val="115000"/>
                        </a:lnSpc>
                        <a:spcAft>
                          <a:spcPts val="0"/>
                        </a:spcAft>
                      </a:pPr>
                      <a:r>
                        <a:rPr lang="en-IN" sz="1600">
                          <a:solidFill>
                            <a:schemeClr val="tx1"/>
                          </a:solidFill>
                          <a:effectLst/>
                        </a:rPr>
                        <a:t>96%</a:t>
                      </a:r>
                      <a:endParaRPr lang="en-IN"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c>
                  <a:txBody>
                    <a:bodyPr/>
                    <a:lstStyle/>
                    <a:p>
                      <a:pPr algn="r">
                        <a:lnSpc>
                          <a:spcPct val="115000"/>
                        </a:lnSpc>
                        <a:spcAft>
                          <a:spcPts val="0"/>
                        </a:spcAft>
                      </a:pPr>
                      <a:r>
                        <a:rPr lang="en-IN" sz="1600">
                          <a:solidFill>
                            <a:schemeClr val="tx1"/>
                          </a:solidFill>
                          <a:effectLst/>
                        </a:rPr>
                        <a:t>10%</a:t>
                      </a:r>
                      <a:endParaRPr lang="en-IN"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r>
              <a:tr h="529504">
                <a:tc>
                  <a:txBody>
                    <a:bodyPr/>
                    <a:lstStyle/>
                    <a:p>
                      <a:pPr>
                        <a:lnSpc>
                          <a:spcPct val="115000"/>
                        </a:lnSpc>
                        <a:spcAft>
                          <a:spcPts val="0"/>
                        </a:spcAft>
                      </a:pPr>
                      <a:r>
                        <a:rPr lang="en-IN" sz="1600">
                          <a:solidFill>
                            <a:schemeClr val="tx1"/>
                          </a:solidFill>
                          <a:effectLst/>
                        </a:rPr>
                        <a:t>2403 99 90</a:t>
                      </a:r>
                      <a:endParaRPr lang="en-IN"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c>
                  <a:txBody>
                    <a:bodyPr/>
                    <a:lstStyle/>
                    <a:p>
                      <a:pPr>
                        <a:lnSpc>
                          <a:spcPct val="115000"/>
                        </a:lnSpc>
                        <a:spcAft>
                          <a:spcPts val="0"/>
                        </a:spcAft>
                      </a:pPr>
                      <a:r>
                        <a:rPr lang="en-IN" sz="1600" dirty="0" smtClean="0">
                          <a:solidFill>
                            <a:schemeClr val="tx1"/>
                          </a:solidFill>
                          <a:effectLst/>
                        </a:rPr>
                        <a:t>All </a:t>
                      </a:r>
                      <a:r>
                        <a:rPr lang="en-IN" sz="1600" dirty="0">
                          <a:solidFill>
                            <a:schemeClr val="tx1"/>
                          </a:solidFill>
                          <a:effectLst/>
                        </a:rPr>
                        <a:t>goods, other than pan masala containing tobacco '</a:t>
                      </a:r>
                      <a:r>
                        <a:rPr lang="en-IN" sz="1600" dirty="0" err="1">
                          <a:solidFill>
                            <a:schemeClr val="tx1"/>
                          </a:solidFill>
                          <a:effectLst/>
                        </a:rPr>
                        <a:t>gutkha</a:t>
                      </a:r>
                      <a:r>
                        <a:rPr lang="en-IN" sz="1600" dirty="0">
                          <a:solidFill>
                            <a:schemeClr val="tx1"/>
                          </a:solidFill>
                          <a:effectLst/>
                        </a:rPr>
                        <a:t>', </a:t>
                      </a:r>
                    </a:p>
                    <a:p>
                      <a:pPr>
                        <a:lnSpc>
                          <a:spcPct val="115000"/>
                        </a:lnSpc>
                        <a:spcAft>
                          <a:spcPts val="0"/>
                        </a:spcAft>
                      </a:pPr>
                      <a:r>
                        <a:rPr lang="en-IN" sz="1600" dirty="0">
                          <a:solidFill>
                            <a:schemeClr val="tx1"/>
                          </a:solidFill>
                          <a:effectLst/>
                        </a:rPr>
                        <a:t>not bearing a brand name</a:t>
                      </a:r>
                      <a:endParaRPr lang="en-IN"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c>
                  <a:txBody>
                    <a:bodyPr/>
                    <a:lstStyle/>
                    <a:p>
                      <a:pPr algn="r">
                        <a:lnSpc>
                          <a:spcPct val="115000"/>
                        </a:lnSpc>
                        <a:spcAft>
                          <a:spcPts val="0"/>
                        </a:spcAft>
                      </a:pPr>
                      <a:r>
                        <a:rPr lang="en-IN" sz="1600">
                          <a:solidFill>
                            <a:schemeClr val="tx1"/>
                          </a:solidFill>
                          <a:effectLst/>
                        </a:rPr>
                        <a:t>28%</a:t>
                      </a:r>
                      <a:endParaRPr lang="en-IN"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c>
                  <a:txBody>
                    <a:bodyPr/>
                    <a:lstStyle/>
                    <a:p>
                      <a:pPr algn="r">
                        <a:lnSpc>
                          <a:spcPct val="115000"/>
                        </a:lnSpc>
                        <a:spcAft>
                          <a:spcPts val="0"/>
                        </a:spcAft>
                      </a:pPr>
                      <a:r>
                        <a:rPr lang="en-IN" sz="1600">
                          <a:solidFill>
                            <a:schemeClr val="tx1"/>
                          </a:solidFill>
                          <a:effectLst/>
                        </a:rPr>
                        <a:t>89%</a:t>
                      </a:r>
                      <a:endParaRPr lang="en-IN"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c>
                  <a:txBody>
                    <a:bodyPr/>
                    <a:lstStyle/>
                    <a:p>
                      <a:pPr algn="r">
                        <a:lnSpc>
                          <a:spcPct val="115000"/>
                        </a:lnSpc>
                        <a:spcAft>
                          <a:spcPts val="0"/>
                        </a:spcAft>
                      </a:pPr>
                      <a:r>
                        <a:rPr lang="en-IN" sz="1600" dirty="0">
                          <a:solidFill>
                            <a:schemeClr val="tx1"/>
                          </a:solidFill>
                          <a:effectLst/>
                        </a:rPr>
                        <a:t>10%</a:t>
                      </a:r>
                      <a:endParaRPr lang="en-IN"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775" marR="35775" marT="0" marB="0"/>
                </a:tc>
              </a:tr>
            </a:tbl>
          </a:graphicData>
        </a:graphic>
      </p:graphicFrame>
      <p:sp>
        <p:nvSpPr>
          <p:cNvPr id="4" name="Rectangle 3"/>
          <p:cNvSpPr/>
          <p:nvPr/>
        </p:nvSpPr>
        <p:spPr>
          <a:xfrm>
            <a:off x="1150642" y="6553200"/>
            <a:ext cx="7840958" cy="300082"/>
          </a:xfrm>
          <a:prstGeom prst="rect">
            <a:avLst/>
          </a:prstGeom>
        </p:spPr>
        <p:txBody>
          <a:bodyPr wrap="square">
            <a:spAutoFit/>
          </a:bodyPr>
          <a:lstStyle/>
          <a:p>
            <a:r>
              <a:rPr lang="en-IN" sz="1350" dirty="0"/>
              <a:t>Source: Central Board of Excise and Customs, Ministry of Finance, Govt. of India, 2017</a:t>
            </a:r>
          </a:p>
        </p:txBody>
      </p:sp>
    </p:spTree>
    <p:extLst>
      <p:ext uri="{BB962C8B-B14F-4D97-AF65-F5344CB8AC3E}">
        <p14:creationId xmlns:p14="http://schemas.microsoft.com/office/powerpoint/2010/main" val="13335876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76694" y="438127"/>
            <a:ext cx="7290054" cy="1499616"/>
          </a:xfrm>
          <a:prstGeom prst="rect">
            <a:avLst/>
          </a:prstGeom>
        </p:spPr>
        <p:txBody>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en-IN" smtClean="0"/>
              <a:t>Affordability of SLT products</a:t>
            </a:r>
            <a:endParaRPr lang="en-IN" dirty="0"/>
          </a:p>
        </p:txBody>
      </p:sp>
      <p:sp>
        <p:nvSpPr>
          <p:cNvPr id="3" name="Content Placeholder 2"/>
          <p:cNvSpPr txBox="1">
            <a:spLocks/>
          </p:cNvSpPr>
          <p:nvPr/>
        </p:nvSpPr>
        <p:spPr>
          <a:xfrm>
            <a:off x="381000" y="1556743"/>
            <a:ext cx="8763000" cy="4996457"/>
          </a:xfrm>
          <a:prstGeom prst="rect">
            <a:avLst/>
          </a:prstGeom>
        </p:spPr>
        <p:txBody>
          <a:bodyPr>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IN" sz="2400" dirty="0" smtClean="0"/>
              <a:t>A major objective of taxing tobacco products is to make them less affordable</a:t>
            </a:r>
          </a:p>
          <a:p>
            <a:r>
              <a:rPr lang="en-IN" sz="2400" dirty="0" smtClean="0"/>
              <a:t>Relative Income Price (RIP) - percentage of per capita income needed to purchase 100 packs of a given SLT or cigarette pack</a:t>
            </a:r>
          </a:p>
          <a:p>
            <a:r>
              <a:rPr lang="en-IN" sz="2400" dirty="0" smtClean="0"/>
              <a:t>Cigarettes becoming less affordable in HICs and much more affordable in LICs &amp; LMICs</a:t>
            </a:r>
          </a:p>
          <a:p>
            <a:r>
              <a:rPr lang="en-IN" sz="2400" dirty="0" smtClean="0"/>
              <a:t>India: SLT products have become more affordable over the period 2001 to 2007 &amp; 2006-2012</a:t>
            </a:r>
          </a:p>
          <a:p>
            <a:r>
              <a:rPr lang="en-IN" sz="2400" dirty="0" smtClean="0"/>
              <a:t>Bangladesh: affordability of SLT products remained unchanged between 2011‐12 and 2014‐15</a:t>
            </a:r>
          </a:p>
          <a:p>
            <a:pPr lvl="1"/>
            <a:r>
              <a:rPr lang="en-IN" sz="2000" dirty="0" smtClean="0"/>
              <a:t>growth in affordability of cigarettes relative to SLT may have induced switching from SLT use to cigarette smoking resulting in the higher prevalence of cigarette smoking and lower prevalence of SLT use</a:t>
            </a:r>
          </a:p>
          <a:p>
            <a:endParaRPr lang="en-IN" sz="2400" dirty="0" smtClean="0"/>
          </a:p>
          <a:p>
            <a:endParaRPr lang="en-IN" sz="2400" dirty="0"/>
          </a:p>
        </p:txBody>
      </p:sp>
    </p:spTree>
    <p:extLst>
      <p:ext uri="{BB962C8B-B14F-4D97-AF65-F5344CB8AC3E}">
        <p14:creationId xmlns:p14="http://schemas.microsoft.com/office/powerpoint/2010/main" val="2118033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subTnLst>
                                    <p:animClr clrSpc="rgb" dir="cw">
                                      <p:cBhvr override="childStyle">
                                        <p:cTn dur="1" fill="hold" display="0" masterRel="nextClick" afterEffect="1"/>
                                        <p:tgtEl>
                                          <p:spTgt spid="3">
                                            <p:txEl>
                                              <p:pRg st="0" end="0"/>
                                            </p:txEl>
                                          </p:spTgt>
                                        </p:tgtEl>
                                        <p:attrNameLst>
                                          <p:attrName>ppt_c</p:attrName>
                                        </p:attrNameLst>
                                      </p:cBhvr>
                                      <p:to>
                                        <a:schemeClr val="bg2"/>
                                      </p:to>
                                    </p:animClr>
                                  </p:sub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subTnLst>
                                    <p:animClr clrSpc="rgb" dir="cw">
                                      <p:cBhvr override="childStyle">
                                        <p:cTn dur="1" fill="hold" display="0" masterRel="nextClick" afterEffect="1"/>
                                        <p:tgtEl>
                                          <p:spTgt spid="3">
                                            <p:txEl>
                                              <p:pRg st="1" end="1"/>
                                            </p:txEl>
                                          </p:spTgt>
                                        </p:tgtEl>
                                        <p:attrNameLst>
                                          <p:attrName>ppt_c</p:attrName>
                                        </p:attrNameLst>
                                      </p:cBhvr>
                                      <p:to>
                                        <a:schemeClr val="bg2"/>
                                      </p:to>
                                    </p:animClr>
                                  </p:sub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subTnLst>
                                    <p:animClr clrSpc="rgb" dir="cw">
                                      <p:cBhvr override="childStyle">
                                        <p:cTn dur="1" fill="hold" display="0" masterRel="nextClick" afterEffect="1"/>
                                        <p:tgtEl>
                                          <p:spTgt spid="3">
                                            <p:txEl>
                                              <p:pRg st="2" end="2"/>
                                            </p:txEl>
                                          </p:spTgt>
                                        </p:tgtEl>
                                        <p:attrNameLst>
                                          <p:attrName>ppt_c</p:attrName>
                                        </p:attrNameLst>
                                      </p:cBhvr>
                                      <p:to>
                                        <a:schemeClr val="bg2"/>
                                      </p:to>
                                    </p:animClr>
                                  </p:sub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subTnLst>
                                    <p:animClr clrSpc="rgb" dir="cw">
                                      <p:cBhvr override="childStyle">
                                        <p:cTn dur="1" fill="hold" display="0" masterRel="nextClick" afterEffect="1"/>
                                        <p:tgtEl>
                                          <p:spTgt spid="3">
                                            <p:txEl>
                                              <p:pRg st="3" end="3"/>
                                            </p:txEl>
                                          </p:spTgt>
                                        </p:tgtEl>
                                        <p:attrNameLst>
                                          <p:attrName>ppt_c</p:attrName>
                                        </p:attrNameLst>
                                      </p:cBhvr>
                                      <p:to>
                                        <a:schemeClr val="bg2"/>
                                      </p:to>
                                    </p:animClr>
                                  </p:sub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fade">
                                      <p:cBhvr>
                                        <p:cTn id="3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50837"/>
            <a:ext cx="7886700" cy="1325563"/>
          </a:xfrm>
          <a:prstGeom prst="rect">
            <a:avLst/>
          </a:prstGeom>
        </p:spPr>
        <p:txBody>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en-IN" dirty="0" smtClean="0"/>
              <a:t>Recommendations</a:t>
            </a:r>
            <a:endParaRPr lang="en-IN" dirty="0"/>
          </a:p>
        </p:txBody>
      </p:sp>
      <p:sp>
        <p:nvSpPr>
          <p:cNvPr id="3" name="Content Placeholder 2"/>
          <p:cNvSpPr txBox="1">
            <a:spLocks/>
          </p:cNvSpPr>
          <p:nvPr/>
        </p:nvSpPr>
        <p:spPr>
          <a:xfrm>
            <a:off x="228600" y="1143000"/>
            <a:ext cx="8915400" cy="4602569"/>
          </a:xfrm>
          <a:prstGeom prst="rect">
            <a:avLst/>
          </a:prstGeom>
        </p:spPr>
        <p:txBody>
          <a:bodyPr>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IN" sz="2400" dirty="0" smtClean="0"/>
              <a:t>Revise taxes frequently (at least once a year) to keep the affordability low</a:t>
            </a:r>
          </a:p>
          <a:p>
            <a:r>
              <a:rPr lang="en-IN" sz="2400" dirty="0" smtClean="0"/>
              <a:t>Tax should not make the SLT products cheaper than the alternative tobacco products available such as cigarettes </a:t>
            </a:r>
          </a:p>
          <a:p>
            <a:r>
              <a:rPr lang="en-IN" sz="2400" dirty="0" smtClean="0"/>
              <a:t>Minimum price per pack of SLT should be at least as high as a pack of alternative smoked tobacco products available in the same market</a:t>
            </a:r>
          </a:p>
          <a:p>
            <a:r>
              <a:rPr lang="en-IN" sz="2400" dirty="0" smtClean="0"/>
              <a:t>The incremental changes in SLT tax need to be much larger than that of cigarettes to bring about parity in taxation and retail price</a:t>
            </a:r>
          </a:p>
          <a:p>
            <a:r>
              <a:rPr lang="en-IN" sz="2400" dirty="0" smtClean="0"/>
              <a:t>Set a minimum floor price on all tobacco products; and</a:t>
            </a:r>
          </a:p>
          <a:p>
            <a:r>
              <a:rPr lang="en-IN" sz="2400" dirty="0" smtClean="0"/>
              <a:t>Taxation of SLT products should be geared more towards a specific system instead of an </a:t>
            </a:r>
            <a:r>
              <a:rPr lang="en-IN" sz="2400" i="1" dirty="0" smtClean="0"/>
              <a:t>ad valorem</a:t>
            </a:r>
            <a:r>
              <a:rPr lang="en-IN" sz="2400" dirty="0" smtClean="0"/>
              <a:t> system as the former has better impact on reducing consumption</a:t>
            </a:r>
          </a:p>
          <a:p>
            <a:endParaRPr lang="en-IN" sz="2400" dirty="0"/>
          </a:p>
        </p:txBody>
      </p:sp>
    </p:spTree>
    <p:extLst>
      <p:ext uri="{BB962C8B-B14F-4D97-AF65-F5344CB8AC3E}">
        <p14:creationId xmlns:p14="http://schemas.microsoft.com/office/powerpoint/2010/main" val="2246424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83035" y="304800"/>
            <a:ext cx="7290054" cy="1124712"/>
          </a:xfrm>
          <a:prstGeom prst="rect">
            <a:avLst/>
          </a:prstGeom>
        </p:spPr>
        <p:txBody>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en-IN" dirty="0" smtClean="0"/>
              <a:t>References</a:t>
            </a:r>
            <a:endParaRPr lang="en-IN" dirty="0"/>
          </a:p>
        </p:txBody>
      </p:sp>
      <p:sp>
        <p:nvSpPr>
          <p:cNvPr id="3" name="Content Placeholder 2"/>
          <p:cNvSpPr txBox="1">
            <a:spLocks/>
          </p:cNvSpPr>
          <p:nvPr/>
        </p:nvSpPr>
        <p:spPr>
          <a:xfrm>
            <a:off x="76200" y="1143000"/>
            <a:ext cx="9067800" cy="4913570"/>
          </a:xfrm>
          <a:prstGeom prst="rect">
            <a:avLst/>
          </a:prstGeom>
        </p:spPr>
        <p:txBody>
          <a:bodyPr>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pt-BR" sz="1600" dirty="0"/>
              <a:t>Mehrotra R, Sinha DN, Szilagyi </a:t>
            </a:r>
            <a:r>
              <a:rPr lang="pt-BR" sz="1600" dirty="0" smtClean="0"/>
              <a:t>T. </a:t>
            </a:r>
            <a:r>
              <a:rPr lang="en-IN" sz="1600" dirty="0" smtClean="0"/>
              <a:t>Global </a:t>
            </a:r>
            <a:r>
              <a:rPr lang="en-IN" sz="1600" dirty="0"/>
              <a:t>smokeless tobacco control policies and </a:t>
            </a:r>
            <a:r>
              <a:rPr lang="en-IN" sz="1600" dirty="0" smtClean="0"/>
              <a:t>their implementation</a:t>
            </a:r>
            <a:r>
              <a:rPr lang="en-IN" sz="1600" dirty="0"/>
              <a:t>, WHO FCTC </a:t>
            </a:r>
            <a:r>
              <a:rPr lang="en-IN" sz="1600" dirty="0" smtClean="0"/>
              <a:t>Global Knowledge </a:t>
            </a:r>
            <a:r>
              <a:rPr lang="en-IN" sz="1600" dirty="0"/>
              <a:t>Hub on </a:t>
            </a:r>
            <a:r>
              <a:rPr lang="en-IN" sz="1600" dirty="0" smtClean="0"/>
              <a:t>Smokeless Tobacco</a:t>
            </a:r>
            <a:r>
              <a:rPr lang="en-IN" sz="1600" dirty="0"/>
              <a:t>, </a:t>
            </a:r>
            <a:r>
              <a:rPr lang="en-IN" sz="1600" dirty="0" smtClean="0"/>
              <a:t>ICMR-NICPR, </a:t>
            </a:r>
            <a:r>
              <a:rPr lang="en-IN" sz="1600" dirty="0"/>
              <a:t>Noida, India, 2017. </a:t>
            </a:r>
            <a:r>
              <a:rPr lang="en-IN" sz="1400" dirty="0" smtClean="0">
                <a:hlinkClick r:id="rId3"/>
              </a:rPr>
              <a:t>https</a:t>
            </a:r>
            <a:r>
              <a:rPr lang="en-IN" sz="1400" dirty="0">
                <a:hlinkClick r:id="rId3"/>
              </a:rPr>
              <a:t>://goo.gl/Eh5CeF</a:t>
            </a:r>
            <a:r>
              <a:rPr lang="en-IN" sz="1400" dirty="0"/>
              <a:t> </a:t>
            </a:r>
            <a:endParaRPr lang="en-IN" sz="1500" dirty="0" smtClean="0"/>
          </a:p>
          <a:p>
            <a:r>
              <a:rPr lang="en-IN" sz="1500" dirty="0" smtClean="0"/>
              <a:t>Smokeless Tobacco and Public Health: A Global Perspective</a:t>
            </a:r>
            <a:r>
              <a:rPr lang="en-IN" sz="1500" dirty="0"/>
              <a:t>. National Cancer </a:t>
            </a:r>
            <a:r>
              <a:rPr lang="en-IN" sz="1500" dirty="0" smtClean="0"/>
              <a:t>Institute, U.S. Dept. of Health and Human Services, </a:t>
            </a:r>
            <a:r>
              <a:rPr lang="en-IN" sz="1500" dirty="0" err="1" smtClean="0"/>
              <a:t>Centers</a:t>
            </a:r>
            <a:r>
              <a:rPr lang="en-IN" sz="1500" dirty="0" smtClean="0"/>
              <a:t> for Disease Control and Prevention and NIH. 2014. </a:t>
            </a:r>
          </a:p>
          <a:p>
            <a:r>
              <a:rPr lang="en-IN" sz="1500" dirty="0" smtClean="0"/>
              <a:t>U.S. National Cancer Institute and World Health Organization. The Economics of Tobacco and Tobacco Control. Bethesda, MD: U.S. Department of Health and Human Services, National Institutes of Health, National Cancer Institute; and Geneva, CH: World Health Organization 2016</a:t>
            </a:r>
          </a:p>
          <a:p>
            <a:r>
              <a:rPr lang="en-IN" sz="1500" dirty="0" smtClean="0"/>
              <a:t>World Health Organization. WHO report on the global tobacco epidemic, 2015: raising taxes on tobacco. Geneva, Switzerland: 2015</a:t>
            </a:r>
          </a:p>
          <a:p>
            <a:r>
              <a:rPr lang="en-IN" sz="1500" dirty="0" smtClean="0"/>
              <a:t>World Health Organization. WHO report on the global tobacco epidemic, 2017: Monitoring tobacco use and prevention policies. Geneva, Switzerland: 2017</a:t>
            </a:r>
          </a:p>
          <a:p>
            <a:r>
              <a:rPr lang="en-IN" sz="1500" dirty="0" err="1"/>
              <a:t>Shaktivel</a:t>
            </a:r>
            <a:r>
              <a:rPr lang="en-IN" sz="1500" dirty="0"/>
              <a:t> </a:t>
            </a:r>
            <a:r>
              <a:rPr lang="en-IN" sz="1500" dirty="0" err="1"/>
              <a:t>Selvaraj</a:t>
            </a:r>
            <a:r>
              <a:rPr lang="en-IN" sz="1500" dirty="0"/>
              <a:t>, </a:t>
            </a:r>
            <a:r>
              <a:rPr lang="en-IN" sz="1500" dirty="0" err="1"/>
              <a:t>Sarit</a:t>
            </a:r>
            <a:r>
              <a:rPr lang="en-IN" sz="1500" dirty="0"/>
              <a:t> Kumar Rout, B Ravi Kumar, et al. Economics of Smokeless Tobacco in India. In: Prakash C. Gupta, Monika Arora, </a:t>
            </a:r>
            <a:r>
              <a:rPr lang="en-IN" sz="1500" dirty="0" err="1"/>
              <a:t>Dhirendra</a:t>
            </a:r>
            <a:r>
              <a:rPr lang="en-IN" sz="1500" dirty="0"/>
              <a:t> Sinha, et al., eds. Smokeless Tobacco and Public Health in India. New Delhi, India: Ministry of Health and Family Welfare, Government of India 2017</a:t>
            </a:r>
          </a:p>
          <a:p>
            <a:r>
              <a:rPr lang="en-IN" sz="1500" dirty="0" err="1" smtClean="0"/>
              <a:t>Nargis</a:t>
            </a:r>
            <a:r>
              <a:rPr lang="en-IN" sz="1500" dirty="0" smtClean="0"/>
              <a:t> N, Hussain AKMG, Fong GT. Smokeless tobacco product prices and taxation in Bangladesh: findings from the International Tobacco Control Survey. Indian J Cancer 2014;51 </a:t>
            </a:r>
            <a:r>
              <a:rPr lang="en-IN" sz="1500" dirty="0" err="1" smtClean="0"/>
              <a:t>Suppl</a:t>
            </a:r>
            <a:r>
              <a:rPr lang="en-IN" sz="1500" dirty="0" smtClean="0"/>
              <a:t> 1:S33-38</a:t>
            </a:r>
          </a:p>
          <a:p>
            <a:r>
              <a:rPr lang="en-IN" sz="1600" dirty="0"/>
              <a:t>Rout SK, Arora M. Taxation of smokeless tobacco in India. </a:t>
            </a:r>
            <a:r>
              <a:rPr lang="en-IN" sz="1600" i="1" dirty="0"/>
              <a:t>Indian J Cancer</a:t>
            </a:r>
            <a:r>
              <a:rPr lang="en-IN" sz="1600" dirty="0"/>
              <a:t>. 2014;51(5):</a:t>
            </a:r>
            <a:r>
              <a:rPr lang="en-IN" sz="1600" dirty="0" smtClean="0"/>
              <a:t>8.</a:t>
            </a:r>
          </a:p>
          <a:p>
            <a:r>
              <a:rPr lang="en-IN" sz="1600" dirty="0" err="1" smtClean="0"/>
              <a:t>Nargis</a:t>
            </a:r>
            <a:r>
              <a:rPr lang="en-IN" sz="1600" dirty="0" smtClean="0"/>
              <a:t> </a:t>
            </a:r>
            <a:r>
              <a:rPr lang="en-IN" sz="1600" dirty="0"/>
              <a:t>et al. “Trend in the Affordability of Tobacco Products in Bangladesh: Findings from the ITC Bangladesh Surveys.” </a:t>
            </a:r>
            <a:r>
              <a:rPr lang="en-IN" sz="1600" i="1" dirty="0"/>
              <a:t>Tobacco Control</a:t>
            </a:r>
            <a:r>
              <a:rPr lang="en-IN" sz="1600" dirty="0"/>
              <a:t>, May 28, 2018, tobaccocontrol-2017-054035</a:t>
            </a:r>
            <a:r>
              <a:rPr lang="en-IN" sz="1600" dirty="0" smtClean="0"/>
              <a:t>.</a:t>
            </a:r>
          </a:p>
          <a:p>
            <a:r>
              <a:rPr lang="en-IN" sz="1600" dirty="0"/>
              <a:t>John, Rijo M, Yadav A, Sinha DN, “Smokeless Tobacco Taxation: Lessons from Southeast Asia”, Indian Journal of Medical Research, 2018 (Forthcoming</a:t>
            </a:r>
            <a:r>
              <a:rPr lang="en-IN" sz="1600" dirty="0" smtClean="0"/>
              <a:t>)</a:t>
            </a:r>
            <a:endParaRPr lang="en-IN" sz="1600" dirty="0"/>
          </a:p>
          <a:p>
            <a:endParaRPr lang="en-IN" sz="1500" dirty="0"/>
          </a:p>
        </p:txBody>
      </p:sp>
    </p:spTree>
    <p:extLst>
      <p:ext uri="{BB962C8B-B14F-4D97-AF65-F5344CB8AC3E}">
        <p14:creationId xmlns:p14="http://schemas.microsoft.com/office/powerpoint/2010/main" val="2663718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831891" y="2667762"/>
            <a:ext cx="7290054" cy="1124712"/>
          </a:xfrm>
          <a:prstGeom prst="rect">
            <a:avLst/>
          </a:prstGeom>
        </p:spPr>
        <p:txBody>
          <a:bodyPr/>
          <a:lstStyle>
            <a:lvl1pPr algn="l" rtl="0" eaLnBrk="1" latinLnBrk="0" hangingPunct="1">
              <a:spcBef>
                <a:spcPct val="0"/>
              </a:spcBef>
              <a:buNone/>
              <a:defRPr kumimoji="0" sz="4000" kern="1200">
                <a:solidFill>
                  <a:schemeClr val="tx2"/>
                </a:solidFill>
                <a:latin typeface="+mj-lt"/>
                <a:ea typeface="+mj-ea"/>
                <a:cs typeface="+mj-cs"/>
              </a:defRPr>
            </a:lvl1pPr>
          </a:lstStyle>
          <a:p>
            <a:pPr algn="ctr"/>
            <a:r>
              <a:rPr lang="en-IN" smtClean="0"/>
              <a:t>Thank you!!!</a:t>
            </a:r>
            <a:br>
              <a:rPr lang="en-IN" smtClean="0"/>
            </a:br>
            <a:r>
              <a:rPr lang="en-IN" sz="1800" smtClean="0"/>
              <a:t>RMJOHN@GMAIL.COM</a:t>
            </a:r>
            <a:endParaRPr lang="en-IN" sz="1800" dirty="0"/>
          </a:p>
        </p:txBody>
      </p:sp>
    </p:spTree>
    <p:extLst>
      <p:ext uri="{BB962C8B-B14F-4D97-AF65-F5344CB8AC3E}">
        <p14:creationId xmlns:p14="http://schemas.microsoft.com/office/powerpoint/2010/main" val="27058655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6"/>
            <a:ext cx="7886700" cy="1325563"/>
          </a:xfrm>
          <a:prstGeom prst="rect">
            <a:avLst/>
          </a:prstGeom>
        </p:spPr>
        <p:txBody>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en-IN" smtClean="0"/>
              <a:t>Introduction</a:t>
            </a:r>
            <a:endParaRPr lang="en-IN" dirty="0"/>
          </a:p>
        </p:txBody>
      </p:sp>
      <p:sp>
        <p:nvSpPr>
          <p:cNvPr id="3" name="Content Placeholder 2"/>
          <p:cNvSpPr txBox="1">
            <a:spLocks/>
          </p:cNvSpPr>
          <p:nvPr/>
        </p:nvSpPr>
        <p:spPr>
          <a:xfrm>
            <a:off x="640506" y="1870002"/>
            <a:ext cx="8344006" cy="4785979"/>
          </a:xfrm>
          <a:prstGeom prst="rect">
            <a:avLst/>
          </a:prstGeom>
        </p:spPr>
        <p:txBody>
          <a:bodyPr>
            <a:normAutofit lnSpcReduction="10000"/>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IN" sz="2400" dirty="0" smtClean="0"/>
              <a:t>SLT use causes a variety of cancers including oral cancers, oesophageal cancer, and pancreatic cancer in humans</a:t>
            </a:r>
          </a:p>
          <a:p>
            <a:r>
              <a:rPr lang="en-IN" sz="2400" dirty="0" smtClean="0"/>
              <a:t>SLT use attributable deaths in India is about 350,000 every year</a:t>
            </a:r>
          </a:p>
          <a:p>
            <a:r>
              <a:rPr lang="en-IN" sz="2400" dirty="0" smtClean="0"/>
              <a:t>In India, total economic costs attributable to SLT use from all diseases in the year 2011 for persons aged 35-69 was INR 234 billion. </a:t>
            </a:r>
          </a:p>
          <a:p>
            <a:r>
              <a:rPr lang="en-IN" sz="2400" dirty="0" smtClean="0"/>
              <a:t>The excise tax revenue collected from SLT in that year amounted to only INR 12.6 billion</a:t>
            </a:r>
          </a:p>
          <a:p>
            <a:r>
              <a:rPr lang="en-IN" sz="2400" dirty="0" smtClean="0"/>
              <a:t>91.3% of the SLT products sold worldwide are sold in traditional markets</a:t>
            </a:r>
          </a:p>
          <a:p>
            <a:r>
              <a:rPr lang="en-IN" sz="2400" dirty="0" smtClean="0"/>
              <a:t>Heterogeneous nature makes quantification and standardization difficult</a:t>
            </a:r>
            <a:endParaRPr lang="en-AU" sz="2400" dirty="0" smtClean="0"/>
          </a:p>
          <a:p>
            <a:endParaRPr lang="en-AU" sz="2400" dirty="0" smtClean="0"/>
          </a:p>
          <a:p>
            <a:endParaRPr lang="en-IN" sz="2400" dirty="0"/>
          </a:p>
        </p:txBody>
      </p:sp>
    </p:spTree>
    <p:extLst>
      <p:ext uri="{BB962C8B-B14F-4D97-AF65-F5344CB8AC3E}">
        <p14:creationId xmlns:p14="http://schemas.microsoft.com/office/powerpoint/2010/main" val="60374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subTnLst>
                                    <p:animClr clrSpc="rgb" dir="cw">
                                      <p:cBhvr override="childStyle">
                                        <p:cTn dur="1" fill="hold" display="0" masterRel="nextClick" afterEffect="1"/>
                                        <p:tgtEl>
                                          <p:spTgt spid="3">
                                            <p:txEl>
                                              <p:pRg st="0" end="0"/>
                                            </p:txEl>
                                          </p:spTgt>
                                        </p:tgtEl>
                                        <p:attrNameLst>
                                          <p:attrName>ppt_c</p:attrName>
                                        </p:attrNameLst>
                                      </p:cBhvr>
                                      <p:to>
                                        <a:schemeClr val="bg2"/>
                                      </p:to>
                                    </p:animClr>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subTnLst>
                                    <p:animClr clrSpc="rgb" dir="cw">
                                      <p:cBhvr override="childStyle">
                                        <p:cTn dur="1" fill="hold" display="0" masterRel="nextClick" afterEffect="1"/>
                                        <p:tgtEl>
                                          <p:spTgt spid="3">
                                            <p:txEl>
                                              <p:pRg st="1" end="1"/>
                                            </p:txEl>
                                          </p:spTgt>
                                        </p:tgtEl>
                                        <p:attrNameLst>
                                          <p:attrName>ppt_c</p:attrName>
                                        </p:attrNameLst>
                                      </p:cBhvr>
                                      <p:to>
                                        <a:schemeClr val="bg2"/>
                                      </p:to>
                                    </p:animClr>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subTnLst>
                                    <p:animClr clrSpc="rgb" dir="cw">
                                      <p:cBhvr override="childStyle">
                                        <p:cTn dur="1" fill="hold" display="0" masterRel="nextClick" afterEffect="1"/>
                                        <p:tgtEl>
                                          <p:spTgt spid="3">
                                            <p:txEl>
                                              <p:pRg st="2" end="2"/>
                                            </p:txEl>
                                          </p:spTgt>
                                        </p:tgtEl>
                                        <p:attrNameLst>
                                          <p:attrName>ppt_c</p:attrName>
                                        </p:attrNameLst>
                                      </p:cBhvr>
                                      <p:to>
                                        <a:schemeClr val="bg2"/>
                                      </p:to>
                                    </p:animClr>
                                  </p:subTnLst>
                                </p:cTn>
                              </p:par>
                              <p:par>
                                <p:cTn id="18" presetID="10" presetClass="entr" presetSubtype="0"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subTnLst>
                                    <p:animClr clrSpc="rgb" dir="cw">
                                      <p:cBhvr override="childStyle">
                                        <p:cTn dur="1" fill="hold" display="0" masterRel="nextClick" afterEffect="1"/>
                                        <p:tgtEl>
                                          <p:spTgt spid="3">
                                            <p:txEl>
                                              <p:pRg st="3" end="3"/>
                                            </p:txEl>
                                          </p:spTgt>
                                        </p:tgtEl>
                                        <p:attrNameLst>
                                          <p:attrName>ppt_c</p:attrName>
                                        </p:attrNameLst>
                                      </p:cBhvr>
                                      <p:to>
                                        <a:schemeClr val="bg2"/>
                                      </p:to>
                                    </p:animClr>
                                  </p:sub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subTnLst>
                                    <p:animClr clrSpc="rgb" dir="cw">
                                      <p:cBhvr override="childStyle">
                                        <p:cTn dur="1" fill="hold" display="0" masterRel="nextClick" afterEffect="1"/>
                                        <p:tgtEl>
                                          <p:spTgt spid="3">
                                            <p:txEl>
                                              <p:pRg st="4" end="4"/>
                                            </p:txEl>
                                          </p:spTgt>
                                        </p:tgtEl>
                                        <p:attrNameLst>
                                          <p:attrName>ppt_c</p:attrName>
                                        </p:attrNameLst>
                                      </p:cBhvr>
                                      <p:to>
                                        <a:schemeClr val="bg2"/>
                                      </p:to>
                                    </p:animClr>
                                  </p:sub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fade">
                                      <p:cBhvr>
                                        <p:cTn id="3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52400" y="510785"/>
            <a:ext cx="8839200" cy="1499616"/>
          </a:xfrm>
          <a:prstGeom prst="rect">
            <a:avLst/>
          </a:prstGeom>
        </p:spPr>
        <p:txBody>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en-IN" dirty="0" smtClean="0"/>
              <a:t>Popular SLT products in India (GATS 2)</a:t>
            </a:r>
            <a:endParaRPr lang="en-IN" dirty="0"/>
          </a:p>
        </p:txBody>
      </p:sp>
      <p:sp>
        <p:nvSpPr>
          <p:cNvPr id="3" name="Content Placeholder 2"/>
          <p:cNvSpPr txBox="1">
            <a:spLocks/>
          </p:cNvSpPr>
          <p:nvPr/>
        </p:nvSpPr>
        <p:spPr>
          <a:xfrm>
            <a:off x="628650" y="1825625"/>
            <a:ext cx="7886700" cy="4351338"/>
          </a:xfrm>
          <a:prstGeom prst="rect">
            <a:avLst/>
          </a:prstGeom>
        </p:spPr>
        <p:txBody>
          <a:bodyPr>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IN" sz="2700" smtClean="0"/>
              <a:t>Most commonly used tobacco product in India</a:t>
            </a:r>
          </a:p>
          <a:p>
            <a:pPr lvl="1"/>
            <a:r>
              <a:rPr lang="en-IN" sz="2400" smtClean="0"/>
              <a:t>#1 Khaini - 104 million adults</a:t>
            </a:r>
          </a:p>
          <a:p>
            <a:pPr lvl="1"/>
            <a:r>
              <a:rPr lang="en-IN" sz="2400" smtClean="0"/>
              <a:t>#3 Gutka - 51 million adults</a:t>
            </a:r>
            <a:r>
              <a:rPr lang="en-IN" sz="2700" smtClean="0"/>
              <a:t> </a:t>
            </a:r>
          </a:p>
          <a:p>
            <a:r>
              <a:rPr lang="en-IN" sz="2700" smtClean="0"/>
              <a:t>Among adult women: most commonly used tobacco products</a:t>
            </a:r>
          </a:p>
          <a:p>
            <a:pPr lvl="1"/>
            <a:r>
              <a:rPr lang="en-IN" sz="2400" smtClean="0"/>
              <a:t>#1 betel quid with tobacco (20 million)</a:t>
            </a:r>
          </a:p>
          <a:p>
            <a:pPr lvl="1"/>
            <a:r>
              <a:rPr lang="en-IN" sz="2400" smtClean="0"/>
              <a:t>#2 tobacco for oral applications (20 million)</a:t>
            </a:r>
          </a:p>
          <a:p>
            <a:pPr lvl="1"/>
            <a:r>
              <a:rPr lang="en-IN" sz="2400" smtClean="0"/>
              <a:t>#3 Khaini (19 million)</a:t>
            </a:r>
            <a:endParaRPr lang="en-IN" sz="2400" dirty="0"/>
          </a:p>
        </p:txBody>
      </p:sp>
    </p:spTree>
    <p:extLst>
      <p:ext uri="{BB962C8B-B14F-4D97-AF65-F5344CB8AC3E}">
        <p14:creationId xmlns:p14="http://schemas.microsoft.com/office/powerpoint/2010/main" val="3185261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subTnLst>
                                    <p:animClr clrSpc="rgb" dir="cw">
                                      <p:cBhvr override="childStyle">
                                        <p:cTn dur="1" fill="hold" display="0" masterRel="nextClick" afterEffect="1"/>
                                        <p:tgtEl>
                                          <p:spTgt spid="3">
                                            <p:txEl>
                                              <p:pRg st="0" end="0"/>
                                            </p:txEl>
                                          </p:spTgt>
                                        </p:tgtEl>
                                        <p:attrNameLst>
                                          <p:attrName>ppt_c</p:attrName>
                                        </p:attrNameLst>
                                      </p:cBhvr>
                                      <p:to>
                                        <a:schemeClr val="bg2"/>
                                      </p:to>
                                    </p:animClr>
                                  </p:sub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subTnLst>
                                    <p:animClr clrSpc="rgb" dir="cw">
                                      <p:cBhvr override="childStyle">
                                        <p:cTn dur="1" fill="hold" display="0" masterRel="nextClick" afterEffect="1"/>
                                        <p:tgtEl>
                                          <p:spTgt spid="3">
                                            <p:txEl>
                                              <p:pRg st="1" end="1"/>
                                            </p:txEl>
                                          </p:spTgt>
                                        </p:tgtEl>
                                        <p:attrNameLst>
                                          <p:attrName>ppt_c</p:attrName>
                                        </p:attrNameLst>
                                      </p:cBhvr>
                                      <p:to>
                                        <a:schemeClr val="bg2"/>
                                      </p:to>
                                    </p:animClr>
                                  </p:sub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subTnLst>
                                    <p:animClr clrSpc="rgb" dir="cw">
                                      <p:cBhvr override="childStyle">
                                        <p:cTn dur="1" fill="hold" display="0" masterRel="nextClick" afterEffect="1"/>
                                        <p:tgtEl>
                                          <p:spTgt spid="3">
                                            <p:txEl>
                                              <p:pRg st="2" end="2"/>
                                            </p:txEl>
                                          </p:spTgt>
                                        </p:tgtEl>
                                        <p:attrNameLst>
                                          <p:attrName>ppt_c</p:attrName>
                                        </p:attrNameLst>
                                      </p:cBhvr>
                                      <p:to>
                                        <a:schemeClr val="bg2"/>
                                      </p:to>
                                    </p:animClr>
                                  </p:sub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79937" y="551688"/>
            <a:ext cx="7286067" cy="1124712"/>
          </a:xfrm>
          <a:prstGeom prst="rect">
            <a:avLst/>
          </a:prstGeom>
        </p:spPr>
        <p:txBody>
          <a:bodyPr>
            <a:normAutofit fontScale="92500" lnSpcReduction="10000"/>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en-IN" dirty="0" smtClean="0"/>
              <a:t>Prevalence and number of SLT users by WHO region </a:t>
            </a:r>
            <a:endParaRPr lang="en-IN" dirty="0"/>
          </a:p>
        </p:txBody>
      </p:sp>
      <p:graphicFrame>
        <p:nvGraphicFramePr>
          <p:cNvPr id="3" name="Content Placeholder 3"/>
          <p:cNvGraphicFramePr>
            <a:graphicFrameLocks/>
          </p:cNvGraphicFramePr>
          <p:nvPr>
            <p:extLst>
              <p:ext uri="{D42A27DB-BD31-4B8C-83A1-F6EECF244321}">
                <p14:modId xmlns:p14="http://schemas.microsoft.com/office/powerpoint/2010/main" val="2274196845"/>
              </p:ext>
            </p:extLst>
          </p:nvPr>
        </p:nvGraphicFramePr>
        <p:xfrm>
          <a:off x="0" y="1765005"/>
          <a:ext cx="6357189" cy="4401879"/>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3"/>
          <p:cNvSpPr/>
          <p:nvPr/>
        </p:nvSpPr>
        <p:spPr>
          <a:xfrm>
            <a:off x="2000812" y="6307500"/>
            <a:ext cx="3018712" cy="300082"/>
          </a:xfrm>
          <a:prstGeom prst="rect">
            <a:avLst/>
          </a:prstGeom>
        </p:spPr>
        <p:txBody>
          <a:bodyPr wrap="none">
            <a:spAutoFit/>
          </a:bodyPr>
          <a:lstStyle/>
          <a:p>
            <a:r>
              <a:rPr lang="en-IN" sz="1350" dirty="0"/>
              <a:t>Source: WHO-NCI Monograph 21, 2017</a:t>
            </a:r>
          </a:p>
        </p:txBody>
      </p:sp>
      <p:graphicFrame>
        <p:nvGraphicFramePr>
          <p:cNvPr id="5" name="Chart 4"/>
          <p:cNvGraphicFramePr>
            <a:graphicFrameLocks/>
          </p:cNvGraphicFramePr>
          <p:nvPr>
            <p:extLst>
              <p:ext uri="{D42A27DB-BD31-4B8C-83A1-F6EECF244321}">
                <p14:modId xmlns:p14="http://schemas.microsoft.com/office/powerpoint/2010/main" val="3999664522"/>
              </p:ext>
            </p:extLst>
          </p:nvPr>
        </p:nvGraphicFramePr>
        <p:xfrm>
          <a:off x="5769739" y="2990406"/>
          <a:ext cx="3697473" cy="264839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8434670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28600" y="533400"/>
            <a:ext cx="8362950" cy="1325563"/>
          </a:xfrm>
          <a:prstGeom prst="rect">
            <a:avLst/>
          </a:prstGeom>
        </p:spPr>
        <p:txBody>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en-IN" dirty="0" smtClean="0"/>
              <a:t>Prevalence and number of SLT users by WB Country income groups </a:t>
            </a:r>
            <a:endParaRPr lang="en-IN" dirty="0"/>
          </a:p>
        </p:txBody>
      </p:sp>
      <p:graphicFrame>
        <p:nvGraphicFramePr>
          <p:cNvPr id="3" name="Content Placeholder 3"/>
          <p:cNvGraphicFramePr>
            <a:graphicFrameLocks/>
          </p:cNvGraphicFramePr>
          <p:nvPr>
            <p:extLst>
              <p:ext uri="{D42A27DB-BD31-4B8C-83A1-F6EECF244321}">
                <p14:modId xmlns:p14="http://schemas.microsoft.com/office/powerpoint/2010/main" val="1936320258"/>
              </p:ext>
            </p:extLst>
          </p:nvPr>
        </p:nvGraphicFramePr>
        <p:xfrm>
          <a:off x="767953" y="1858963"/>
          <a:ext cx="7972010" cy="4610685"/>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3"/>
          <p:cNvSpPr/>
          <p:nvPr/>
        </p:nvSpPr>
        <p:spPr>
          <a:xfrm>
            <a:off x="2980088" y="6469648"/>
            <a:ext cx="3018712" cy="300082"/>
          </a:xfrm>
          <a:prstGeom prst="rect">
            <a:avLst/>
          </a:prstGeom>
        </p:spPr>
        <p:txBody>
          <a:bodyPr wrap="none">
            <a:spAutoFit/>
          </a:bodyPr>
          <a:lstStyle/>
          <a:p>
            <a:r>
              <a:rPr lang="en-IN" sz="1350" dirty="0"/>
              <a:t>Source: WHO-NCI Monograph 21, 2017</a:t>
            </a:r>
          </a:p>
        </p:txBody>
      </p:sp>
    </p:spTree>
    <p:extLst>
      <p:ext uri="{BB962C8B-B14F-4D97-AF65-F5344CB8AC3E}">
        <p14:creationId xmlns:p14="http://schemas.microsoft.com/office/powerpoint/2010/main" val="37803409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304800" y="533400"/>
            <a:ext cx="7995047" cy="1124712"/>
          </a:xfrm>
          <a:prstGeom prst="rect">
            <a:avLst/>
          </a:prstGeom>
        </p:spPr>
        <p:txBody>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en-IN" dirty="0" smtClean="0"/>
              <a:t>Prevalence of SLT users by gender</a:t>
            </a:r>
            <a:endParaRPr lang="en-IN" dirty="0"/>
          </a:p>
        </p:txBody>
      </p:sp>
      <p:graphicFrame>
        <p:nvGraphicFramePr>
          <p:cNvPr id="3" name="Content Placeholder 3"/>
          <p:cNvGraphicFramePr>
            <a:graphicFrameLocks/>
          </p:cNvGraphicFramePr>
          <p:nvPr>
            <p:extLst>
              <p:ext uri="{D42A27DB-BD31-4B8C-83A1-F6EECF244321}">
                <p14:modId xmlns:p14="http://schemas.microsoft.com/office/powerpoint/2010/main" val="3912196413"/>
              </p:ext>
            </p:extLst>
          </p:nvPr>
        </p:nvGraphicFramePr>
        <p:xfrm>
          <a:off x="767953" y="2084850"/>
          <a:ext cx="7766447" cy="4473068"/>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3"/>
          <p:cNvSpPr/>
          <p:nvPr/>
        </p:nvSpPr>
        <p:spPr>
          <a:xfrm>
            <a:off x="2288972" y="6557918"/>
            <a:ext cx="3018712" cy="300082"/>
          </a:xfrm>
          <a:prstGeom prst="rect">
            <a:avLst/>
          </a:prstGeom>
        </p:spPr>
        <p:txBody>
          <a:bodyPr wrap="none">
            <a:spAutoFit/>
          </a:bodyPr>
          <a:lstStyle/>
          <a:p>
            <a:r>
              <a:rPr lang="en-IN" sz="1350" dirty="0"/>
              <a:t>Source: WHO-NCI Monograph 21, 2017</a:t>
            </a:r>
          </a:p>
        </p:txBody>
      </p:sp>
      <p:sp>
        <p:nvSpPr>
          <p:cNvPr id="5" name="Rectangle 4"/>
          <p:cNvSpPr/>
          <p:nvPr/>
        </p:nvSpPr>
        <p:spPr>
          <a:xfrm>
            <a:off x="304801" y="1595735"/>
            <a:ext cx="8839200" cy="461665"/>
          </a:xfrm>
          <a:prstGeom prst="rect">
            <a:avLst/>
          </a:prstGeom>
        </p:spPr>
        <p:txBody>
          <a:bodyPr wrap="square">
            <a:spAutoFit/>
          </a:bodyPr>
          <a:lstStyle/>
          <a:p>
            <a:r>
              <a:rPr lang="en-IN" sz="2400" dirty="0"/>
              <a:t>The gender discrepancy in prevalence is relatively low for SLT</a:t>
            </a:r>
          </a:p>
        </p:txBody>
      </p:sp>
    </p:spTree>
    <p:extLst>
      <p:ext uri="{BB962C8B-B14F-4D97-AF65-F5344CB8AC3E}">
        <p14:creationId xmlns:p14="http://schemas.microsoft.com/office/powerpoint/2010/main" val="23472955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643732"/>
            <a:ext cx="7886700" cy="1325563"/>
          </a:xfrm>
          <a:prstGeom prst="rect">
            <a:avLst/>
          </a:prstGeom>
        </p:spPr>
        <p:txBody>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en-IN" dirty="0" smtClean="0"/>
              <a:t>Changes in prevalence and number of SLT users in India</a:t>
            </a:r>
            <a:endParaRPr lang="en-IN" dirty="0"/>
          </a:p>
        </p:txBody>
      </p:sp>
      <p:graphicFrame>
        <p:nvGraphicFramePr>
          <p:cNvPr id="4" name="Chart 3"/>
          <p:cNvGraphicFramePr>
            <a:graphicFrameLocks/>
          </p:cNvGraphicFramePr>
          <p:nvPr>
            <p:extLst>
              <p:ext uri="{D42A27DB-BD31-4B8C-83A1-F6EECF244321}">
                <p14:modId xmlns:p14="http://schemas.microsoft.com/office/powerpoint/2010/main" val="2912159826"/>
              </p:ext>
            </p:extLst>
          </p:nvPr>
        </p:nvGraphicFramePr>
        <p:xfrm>
          <a:off x="990600" y="2209800"/>
          <a:ext cx="7162800" cy="4038600"/>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914400" y="6336268"/>
            <a:ext cx="7620000" cy="369332"/>
          </a:xfrm>
          <a:prstGeom prst="rect">
            <a:avLst/>
          </a:prstGeom>
        </p:spPr>
        <p:txBody>
          <a:bodyPr wrap="square">
            <a:spAutoFit/>
          </a:bodyPr>
          <a:lstStyle/>
          <a:p>
            <a:pPr lvl="0" algn="ctr">
              <a:defRPr/>
            </a:pPr>
            <a:r>
              <a:rPr lang="en-IN" dirty="0" smtClean="0"/>
              <a:t>SLT users declined from 206 million to </a:t>
            </a:r>
            <a:r>
              <a:rPr lang="en-IN" dirty="0"/>
              <a:t>199 </a:t>
            </a:r>
            <a:r>
              <a:rPr lang="en-IN" dirty="0" smtClean="0"/>
              <a:t>million</a:t>
            </a:r>
            <a:endParaRPr lang="en-IN" dirty="0"/>
          </a:p>
        </p:txBody>
      </p:sp>
    </p:spTree>
    <p:extLst>
      <p:ext uri="{BB962C8B-B14F-4D97-AF65-F5344CB8AC3E}">
        <p14:creationId xmlns:p14="http://schemas.microsoft.com/office/powerpoint/2010/main" val="32855537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066800"/>
          </a:xfrm>
        </p:spPr>
        <p:txBody>
          <a:bodyPr/>
          <a:lstStyle/>
          <a:p>
            <a:r>
              <a:rPr lang="en-IN" dirty="0" smtClean="0"/>
              <a:t>Top 10 prevalence states in India</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20556876"/>
              </p:ext>
            </p:extLst>
          </p:nvPr>
        </p:nvGraphicFramePr>
        <p:xfrm>
          <a:off x="152400" y="1524000"/>
          <a:ext cx="8839200" cy="4876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5741988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10655</TotalTime>
  <Words>1978</Words>
  <Application>Microsoft Office PowerPoint</Application>
  <PresentationFormat>On-screen Show (4:3)</PresentationFormat>
  <Paragraphs>315</Paragraphs>
  <Slides>26</Slides>
  <Notes>20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Calibri</vt:lpstr>
      <vt:lpstr>Georgia</vt:lpstr>
      <vt:lpstr>Times New Roman</vt:lpstr>
      <vt:lpstr>Trebuchet MS</vt:lpstr>
      <vt:lpstr>Wingdings 2</vt:lpstr>
      <vt:lpstr>Urban</vt:lpstr>
      <vt:lpstr>Taxation and pricing of smokeless tobacco products   Smokeless Tobacco Control Webinar Series WHO FCTC Global Knowledge Hub on Smokeless Tobacco July 11, 2018</vt:lpstr>
      <vt:lpstr>Outline</vt:lpstr>
      <vt:lpstr>PowerPoint Presentation</vt:lpstr>
      <vt:lpstr>PowerPoint Presentation</vt:lpstr>
      <vt:lpstr>PowerPoint Presentation</vt:lpstr>
      <vt:lpstr>PowerPoint Presentation</vt:lpstr>
      <vt:lpstr>PowerPoint Presentation</vt:lpstr>
      <vt:lpstr>PowerPoint Presentation</vt:lpstr>
      <vt:lpstr>Top 10 prevalence states in India</vt:lpstr>
      <vt:lpstr>States with more than 20% relative reduction in prevalence in India</vt:lpstr>
      <vt:lpstr>Changes in prevalence of SLT users in Bangladesh </vt:lpstr>
      <vt:lpstr>PowerPoint Presentation</vt:lpstr>
      <vt:lpstr>PowerPoint Presentation</vt:lpstr>
      <vt:lpstr>PowerPoint Presentation</vt:lpstr>
      <vt:lpstr>PowerPoint Presentation</vt:lpstr>
      <vt:lpstr>PowerPoint Presentation</vt:lpstr>
      <vt:lpstr>PowerPoint Presentation</vt:lpstr>
      <vt:lpstr>SLT Taxes in Bangladesh for FY 2018-19</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Grizli777</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Economics</dc:title>
  <dc:creator>Rijo M John</dc:creator>
  <cp:lastModifiedBy>Rijo John</cp:lastModifiedBy>
  <cp:revision>415</cp:revision>
  <dcterms:created xsi:type="dcterms:W3CDTF">2012-05-31T10:29:32Z</dcterms:created>
  <dcterms:modified xsi:type="dcterms:W3CDTF">2018-07-11T14:02:27Z</dcterms:modified>
</cp:coreProperties>
</file>