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526" r:id="rId2"/>
    <p:sldId id="558" r:id="rId3"/>
    <p:sldId id="557" r:id="rId4"/>
    <p:sldId id="560" r:id="rId5"/>
    <p:sldId id="561" r:id="rId6"/>
    <p:sldId id="564" r:id="rId7"/>
    <p:sldId id="429" r:id="rId8"/>
    <p:sldId id="562" r:id="rId9"/>
    <p:sldId id="563" r:id="rId10"/>
    <p:sldId id="565" r:id="rId11"/>
    <p:sldId id="555" r:id="rId12"/>
    <p:sldId id="556" r:id="rId13"/>
    <p:sldId id="566" r:id="rId14"/>
    <p:sldId id="559" r:id="rId15"/>
    <p:sldId id="568" r:id="rId16"/>
    <p:sldId id="569" r:id="rId17"/>
    <p:sldId id="567" r:id="rId1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9" d="100"/>
          <a:sy n="89" d="100"/>
        </p:scale>
        <p:origin x="-3648" y="-42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314E2B4-19E9-4B44-90F7-E155EAF41B8E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546DE0D-730B-45CD-A039-40B3A3422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02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0088" y="1173163"/>
            <a:ext cx="5702300" cy="32083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83586" indent="-3013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205517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87724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169930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5213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34344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616551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9875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defTabSz="9422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9CA31C6-C5A3-4529-91F8-8AEC79A0D265}" type="slidenum">
              <a:rPr lang="en-US">
                <a:solidFill>
                  <a:prstClr val="black"/>
                </a:solidFill>
              </a:rPr>
              <a:pPr defTabSz="9422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794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15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379413"/>
            <a:ext cx="3633788" cy="2044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26939" y="2559478"/>
            <a:ext cx="6651524" cy="6750760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03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4518204"/>
            <a:ext cx="5681980" cy="4624382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12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1051" y="4551435"/>
            <a:ext cx="6864082" cy="4780857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29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9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847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59297" y="4518204"/>
            <a:ext cx="6132931" cy="4724974"/>
          </a:xfrm>
        </p:spPr>
        <p:txBody>
          <a:bodyPr/>
          <a:lstStyle/>
          <a:p>
            <a:pPr marL="294465" indent="-294465">
              <a:buFontTx/>
              <a:buChar char="-"/>
            </a:pPr>
            <a:endParaRPr lang="en-US" sz="1900" dirty="0"/>
          </a:p>
          <a:p>
            <a:pPr marL="765610" lvl="1" indent="-294465">
              <a:buFontTx/>
              <a:buChar char="-"/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050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7" y="4495036"/>
            <a:ext cx="6065288" cy="4657913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689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83586" indent="-3013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205517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87724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169930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5213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34344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616551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9875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defTabSz="9422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9CA31C6-C5A3-4529-91F8-8AEC79A0D265}" type="slidenum">
              <a:rPr lang="en-US">
                <a:solidFill>
                  <a:prstClr val="black"/>
                </a:solidFill>
              </a:rPr>
              <a:pPr defTabSz="9422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74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4518204"/>
            <a:ext cx="5681980" cy="4546145"/>
          </a:xfrm>
        </p:spPr>
        <p:txBody>
          <a:bodyPr/>
          <a:lstStyle/>
          <a:p>
            <a:pPr marL="294465" indent="-294465">
              <a:buFontTx/>
              <a:buChar char="-"/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14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4518203"/>
            <a:ext cx="5681980" cy="4657913"/>
          </a:xfrm>
        </p:spPr>
        <p:txBody>
          <a:bodyPr/>
          <a:lstStyle/>
          <a:p>
            <a:pPr marL="294465" indent="-294465">
              <a:buFontTx/>
              <a:buChar char="-"/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56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4518203"/>
            <a:ext cx="5681980" cy="4657913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0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7" y="4495035"/>
            <a:ext cx="5794718" cy="4703435"/>
          </a:xfrm>
        </p:spPr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23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6DE0D-730B-45CD-A039-40B3A34220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63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10248" y="4518203"/>
            <a:ext cx="5681980" cy="46214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z="1900" dirty="0">
              <a:solidFill>
                <a:srgbClr val="002060"/>
              </a:solidFill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83586" indent="-3013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205517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87724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169930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5213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34344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616551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9875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defTabSz="9422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9CA31C6-C5A3-4529-91F8-8AEC79A0D265}" type="slidenum">
              <a:rPr lang="en-US">
                <a:solidFill>
                  <a:prstClr val="black"/>
                </a:solidFill>
              </a:rPr>
              <a:pPr defTabSz="9422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84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10247" y="4518203"/>
            <a:ext cx="5839813" cy="47361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94465" indent="-294465">
              <a:spcBef>
                <a:spcPct val="0"/>
              </a:spcBef>
              <a:buFontTx/>
              <a:buChar char="-"/>
            </a:pPr>
            <a:endParaRPr lang="en-US" sz="1900" dirty="0">
              <a:solidFill>
                <a:srgbClr val="002060"/>
              </a:solidFill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83586" indent="-3013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205517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87724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169930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5213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34344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616551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9875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defTabSz="9422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9CA31C6-C5A3-4529-91F8-8AEC79A0D265}" type="slidenum">
              <a:rPr lang="en-US">
                <a:solidFill>
                  <a:prstClr val="black"/>
                </a:solidFill>
              </a:rPr>
              <a:pPr defTabSz="9422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663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10247" y="4518203"/>
            <a:ext cx="6121657" cy="47361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2">
              <a:spcBef>
                <a:spcPct val="0"/>
              </a:spcBef>
            </a:pPr>
            <a:endParaRPr lang="en-US" sz="1900" dirty="0">
              <a:solidFill>
                <a:srgbClr val="002060"/>
              </a:solidFill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83586" indent="-3013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205517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87724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169930" indent="-24110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5213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34344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616551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98757" indent="-2411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defTabSz="94228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9CA31C6-C5A3-4529-91F8-8AEC79A0D265}" type="slidenum">
              <a:rPr lang="en-US">
                <a:solidFill>
                  <a:prstClr val="black"/>
                </a:solidFill>
              </a:rPr>
              <a:pPr defTabSz="94228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96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blue box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4" y="1096964"/>
            <a:ext cx="11827933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182034" y="138113"/>
            <a:ext cx="3964517" cy="914400"/>
          </a:xfrm>
          <a:prstGeom prst="rect">
            <a:avLst/>
          </a:prstGeom>
          <a:solidFill>
            <a:srgbClr val="A9CB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4205818" y="138113"/>
            <a:ext cx="7804149" cy="914400"/>
          </a:xfrm>
          <a:prstGeom prst="rect">
            <a:avLst/>
          </a:prstGeom>
          <a:solidFill>
            <a:srgbClr val="C5D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7" name="Picture 13" descr="caduceus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3" y="1096964"/>
            <a:ext cx="4023784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P_OSOB_ACS_FL_right_rgb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68" y="5645151"/>
            <a:ext cx="702521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692651" y="5778501"/>
            <a:ext cx="5435600" cy="4302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73401" y="1543051"/>
            <a:ext cx="8574617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66584" y="3298826"/>
            <a:ext cx="7590367" cy="1273175"/>
          </a:xfrm>
        </p:spPr>
        <p:txBody>
          <a:bodyPr/>
          <a:lstStyle>
            <a:lvl1pPr marL="0" indent="0" algn="ctr">
              <a:buFont typeface="Wingdings" charset="2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832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FBE23-0FF2-4113-9163-07DA2B79A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1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0051" y="138113"/>
            <a:ext cx="2573867" cy="5988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4218" y="138113"/>
            <a:ext cx="7522633" cy="5988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0ABD-344A-4778-8E05-ECED153CA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8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04D91-D240-4E2E-899D-AC7F384A6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7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DE8A8-F398-49B5-A590-FEE773D54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5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5048249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15667" y="1228725"/>
            <a:ext cx="5048251" cy="4897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01A3F-9998-4619-9FE3-8E18BF5D2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5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9DB14-7AD4-4545-AFFF-223E8A03C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0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oilerplate_std_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818" y="2054226"/>
            <a:ext cx="5412316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5181600" y="6475413"/>
            <a:ext cx="6400800" cy="2460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r>
              <a:rPr lang="en-US" sz="1000">
                <a:solidFill>
                  <a:srgbClr val="7F7F7F"/>
                </a:solidFill>
                <a:latin typeface="Calibri" charset="0"/>
              </a:rPr>
              <a:t>©2010 American Cancer Society, Inc. No.0052.19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1F3C4-35E8-4688-BB69-D6787C332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9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7E97-A797-438F-8D32-11316F718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2F230-A441-48F5-97C6-1F2E96228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2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D12C6-2807-414A-8919-753EFF355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9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vert blue box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07" r="33417"/>
          <a:stretch>
            <a:fillRect/>
          </a:stretch>
        </p:blipFill>
        <p:spPr bwMode="auto">
          <a:xfrm>
            <a:off x="182033" y="2041525"/>
            <a:ext cx="1212851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4218" y="138113"/>
            <a:ext cx="102997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64218" y="1228725"/>
            <a:ext cx="10299700" cy="489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FBEA607-C712-4991-945F-567567463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9"/>
          <p:cNvGrpSpPr>
            <a:grpSpLocks/>
          </p:cNvGrpSpPr>
          <p:nvPr userDrawn="1"/>
        </p:nvGrpSpPr>
        <p:grpSpPr bwMode="auto">
          <a:xfrm>
            <a:off x="182034" y="138114"/>
            <a:ext cx="1206500" cy="1863725"/>
            <a:chOff x="86" y="87"/>
            <a:chExt cx="570" cy="1174"/>
          </a:xfrm>
        </p:grpSpPr>
        <p:sp>
          <p:nvSpPr>
            <p:cNvPr id="1034" name="Rectangle 7"/>
            <p:cNvSpPr>
              <a:spLocks noChangeArrowheads="1"/>
            </p:cNvSpPr>
            <p:nvPr userDrawn="1"/>
          </p:nvSpPr>
          <p:spPr bwMode="auto">
            <a:xfrm>
              <a:off x="86" y="87"/>
              <a:ext cx="570" cy="570"/>
            </a:xfrm>
            <a:prstGeom prst="rect">
              <a:avLst/>
            </a:prstGeom>
            <a:solidFill>
              <a:srgbClr val="C5D9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5" name="Rectangle 8"/>
            <p:cNvSpPr>
              <a:spLocks noChangeArrowheads="1"/>
            </p:cNvSpPr>
            <p:nvPr userDrawn="1"/>
          </p:nvSpPr>
          <p:spPr bwMode="auto">
            <a:xfrm>
              <a:off x="86" y="691"/>
              <a:ext cx="570" cy="570"/>
            </a:xfrm>
            <a:prstGeom prst="rect">
              <a:avLst/>
            </a:prstGeom>
            <a:solidFill>
              <a:srgbClr val="A9C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pic>
        <p:nvPicPr>
          <p:cNvPr id="1033" name="Picture 15" descr="caduceus lar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2" t="12878" r="44452" b="2455"/>
          <a:stretch>
            <a:fillRect/>
          </a:stretch>
        </p:blipFill>
        <p:spPr bwMode="auto">
          <a:xfrm>
            <a:off x="182034" y="2014539"/>
            <a:ext cx="1214967" cy="47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09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  <a:ea typeface="MS PGothic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Font typeface="Wingdings" pitchFamily="2" charset="2"/>
        <a:buChar char="§"/>
        <a:defRPr sz="3200">
          <a:solidFill>
            <a:srgbClr val="000000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90000"/>
        <a:buFont typeface="Wingdings" pitchFamily="2" charset="2"/>
        <a:buChar char="§"/>
        <a:defRPr sz="2800">
          <a:solidFill>
            <a:srgbClr val="000000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80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70000"/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60000"/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60000"/>
        <a:buFont typeface="Wingdings" charset="2"/>
        <a:buChar char="§"/>
        <a:defRPr sz="2000">
          <a:solidFill>
            <a:srgbClr val="000000"/>
          </a:solidFill>
          <a:latin typeface="+mn-lt"/>
          <a:ea typeface="ＭＳ Ｐゴシック" charset="-128"/>
        </a:defRPr>
      </a:lvl6pPr>
      <a:lvl7pPr marL="2971800" indent="-228600" algn="l" rtl="0" fontAlgn="base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60000"/>
        <a:buFont typeface="Wingdings" charset="2"/>
        <a:buChar char="§"/>
        <a:defRPr sz="2000">
          <a:solidFill>
            <a:srgbClr val="000000"/>
          </a:solidFill>
          <a:latin typeface="+mn-lt"/>
          <a:ea typeface="ＭＳ Ｐゴシック" charset="-128"/>
        </a:defRPr>
      </a:lvl7pPr>
      <a:lvl8pPr marL="3429000" indent="-228600" algn="l" rtl="0" fontAlgn="base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60000"/>
        <a:buFont typeface="Wingdings" charset="2"/>
        <a:buChar char="§"/>
        <a:defRPr sz="2000">
          <a:solidFill>
            <a:srgbClr val="000000"/>
          </a:solidFill>
          <a:latin typeface="+mn-lt"/>
          <a:ea typeface="ＭＳ Ｐゴシック" charset="-128"/>
        </a:defRPr>
      </a:lvl8pPr>
      <a:lvl9pPr marL="3886200" indent="-228600" algn="l" rtl="0" fontAlgn="base">
        <a:lnSpc>
          <a:spcPct val="95000"/>
        </a:lnSpc>
        <a:spcBef>
          <a:spcPct val="20000"/>
        </a:spcBef>
        <a:spcAft>
          <a:spcPct val="10000"/>
        </a:spcAft>
        <a:buClr>
          <a:schemeClr val="folHlink"/>
        </a:buClr>
        <a:buSzPct val="60000"/>
        <a:buFont typeface="Wingdings" charset="2"/>
        <a:buChar char="§"/>
        <a:defRPr sz="2000">
          <a:solidFill>
            <a:srgbClr val="000000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ffrey.drope@cancer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89443" y="966376"/>
            <a:ext cx="8777492" cy="5055483"/>
          </a:xfrm>
        </p:spPr>
        <p:txBody>
          <a:bodyPr/>
          <a:lstStyle/>
          <a:p>
            <a:pPr eaLnBrk="1" hangingPunct="1"/>
            <a:r>
              <a:rPr lang="en-US" sz="3600" b="0" dirty="0">
                <a:latin typeface="Baskerville Old Face"/>
                <a:cs typeface="Baskerville Old Face"/>
              </a:rPr>
              <a:t>WHO FCTC Article 20</a:t>
            </a:r>
            <a:br>
              <a:rPr lang="en-US" sz="3600" b="0" dirty="0">
                <a:latin typeface="Baskerville Old Face"/>
                <a:cs typeface="Baskerville Old Face"/>
              </a:rPr>
            </a:br>
            <a:r>
              <a:rPr lang="en-US" sz="3600" b="0" dirty="0">
                <a:latin typeface="Baskerville Old Face"/>
                <a:cs typeface="Baskerville Old Face"/>
              </a:rPr>
              <a:t>Building a Sustainable Tobacco Control Monitoring and Surveillance System</a:t>
            </a:r>
            <a:r>
              <a:rPr lang="en-US" sz="2800" b="0" dirty="0">
                <a:latin typeface="Baskerville Old Face"/>
                <a:cs typeface="Baskerville Old Face"/>
              </a:rPr>
              <a:t/>
            </a:r>
            <a:br>
              <a:rPr lang="en-US" sz="2800" b="0" dirty="0">
                <a:latin typeface="Baskerville Old Face"/>
                <a:cs typeface="Baskerville Old Face"/>
              </a:rPr>
            </a:br>
            <a:r>
              <a:rPr lang="en-US" sz="2800" b="0" dirty="0">
                <a:latin typeface="Baskerville Old Face"/>
                <a:cs typeface="Baskerville Old Face"/>
              </a:rPr>
              <a:t/>
            </a:r>
            <a:br>
              <a:rPr lang="en-US" sz="2800" b="0" dirty="0">
                <a:latin typeface="Baskerville Old Face"/>
                <a:cs typeface="Baskerville Old Face"/>
              </a:rPr>
            </a:br>
            <a:r>
              <a:rPr lang="en-US" sz="2400" b="0" dirty="0">
                <a:latin typeface="Baskerville Old Face"/>
                <a:cs typeface="Baskerville Old Face"/>
              </a:rPr>
              <a:t>Jeffrey Drope, Ph.D. – </a:t>
            </a:r>
            <a:r>
              <a:rPr lang="en-US" sz="2400" b="0" dirty="0">
                <a:latin typeface="Baskerville Old Face"/>
                <a:cs typeface="Baskerville Old Face"/>
                <a:hlinkClick r:id="rId3"/>
              </a:rPr>
              <a:t>jeffrey.drope@cancer.org</a:t>
            </a:r>
            <a:r>
              <a:rPr lang="en-US" sz="2400" b="0" dirty="0">
                <a:latin typeface="Baskerville Old Face"/>
                <a:cs typeface="Baskerville Old Face"/>
              </a:rPr>
              <a:t/>
            </a:r>
            <a:br>
              <a:rPr lang="en-US" sz="2400" b="0" dirty="0">
                <a:latin typeface="Baskerville Old Face"/>
                <a:cs typeface="Baskerville Old Face"/>
              </a:rPr>
            </a:br>
            <a:r>
              <a:rPr lang="en-US" sz="2400" b="0" dirty="0">
                <a:latin typeface="Baskerville Old Face"/>
                <a:cs typeface="Baskerville Old Face"/>
              </a:rPr>
              <a:t>Scientific Vice President</a:t>
            </a:r>
            <a:br>
              <a:rPr lang="en-US" sz="2400" b="0" dirty="0">
                <a:latin typeface="Baskerville Old Face"/>
                <a:cs typeface="Baskerville Old Face"/>
              </a:rPr>
            </a:br>
            <a:r>
              <a:rPr lang="en-US" sz="3000" b="0" dirty="0">
                <a:latin typeface="Baskerville Old Face"/>
                <a:cs typeface="Baskerville Old Face"/>
              </a:rPr>
              <a:t>October, 2018 </a:t>
            </a:r>
            <a:r>
              <a:rPr lang="en-US" sz="2400" b="0" dirty="0">
                <a:latin typeface="Baskerville Old Face"/>
                <a:cs typeface="Baskerville Old Face"/>
              </a:rPr>
              <a:t/>
            </a:r>
            <a:br>
              <a:rPr lang="en-US" sz="2400" b="0" dirty="0">
                <a:latin typeface="Baskerville Old Face"/>
                <a:cs typeface="Baskerville Old Face"/>
              </a:rPr>
            </a:br>
            <a:r>
              <a:rPr lang="en-US" sz="7200" b="0" dirty="0">
                <a:latin typeface="Baskerville Old Face"/>
                <a:cs typeface="Baskerville Old Face"/>
              </a:rPr>
              <a:t> </a:t>
            </a:r>
            <a:r>
              <a:rPr lang="en-US" dirty="0"/>
              <a:t> </a:t>
            </a:r>
          </a:p>
        </p:txBody>
      </p:sp>
      <p:sp>
        <p:nvSpPr>
          <p:cNvPr id="60419" name="Subtitle 2"/>
          <p:cNvSpPr>
            <a:spLocks noGrp="1"/>
          </p:cNvSpPr>
          <p:nvPr>
            <p:ph type="subTitle" idx="1"/>
          </p:nvPr>
        </p:nvSpPr>
        <p:spPr>
          <a:xfrm>
            <a:off x="1805558" y="4934586"/>
            <a:ext cx="5657256" cy="1923415"/>
          </a:xfrm>
        </p:spPr>
        <p:txBody>
          <a:bodyPr/>
          <a:lstStyle/>
          <a:p>
            <a:pPr algn="l"/>
            <a:endParaRPr lang="en-US" sz="1800" i="1" dirty="0">
              <a:solidFill>
                <a:srgbClr val="000000"/>
              </a:solidFill>
            </a:endParaRPr>
          </a:p>
          <a:p>
            <a:pPr algn="l"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63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B41EF8-D905-495B-AC8F-46D90828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218" y="3389"/>
            <a:ext cx="10299700" cy="95885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Article 15 – Illicit trade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39F709-EE6F-4AB8-A72F-335DF1AEF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799070"/>
            <a:ext cx="10627782" cy="575606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do we care?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If illicit trade in tobacco products is a problem, it can undermine our efforts to decrease tobacco consumption.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Most of the time, however, it is not a large problem, but the industry presents it as a problem to undermine tobacco control (especially taxation).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Accurate measurement of illicit trade can help to identify the nature of the challenge (if any) to address it, and to counter the tobacco industry’s inaccurate narratives.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45E969F-F7B7-4FFE-862F-48A8914C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05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B41EF8-D905-495B-AC8F-46D90828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218" y="3389"/>
            <a:ext cx="10299700" cy="95885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Article 15 – Illicit trade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39F709-EE6F-4AB8-A72F-335DF1AEF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799070"/>
            <a:ext cx="10627782" cy="575606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Ministry of Health</a:t>
            </a:r>
          </a:p>
          <a:p>
            <a:pPr lvl="1"/>
            <a:r>
              <a:rPr lang="en-US" dirty="0"/>
              <a:t>Prevalence</a:t>
            </a:r>
          </a:p>
          <a:p>
            <a:r>
              <a:rPr lang="en-US" dirty="0"/>
              <a:t>Ministry of Finance</a:t>
            </a:r>
          </a:p>
          <a:p>
            <a:pPr lvl="1"/>
            <a:r>
              <a:rPr lang="en-US" dirty="0"/>
              <a:t>Tax-paid sales</a:t>
            </a:r>
          </a:p>
          <a:p>
            <a:pPr lvl="1"/>
            <a:r>
              <a:rPr lang="en-US" dirty="0"/>
              <a:t>Seizures of illicit goods</a:t>
            </a:r>
          </a:p>
          <a:p>
            <a:r>
              <a:rPr lang="en-US" dirty="0"/>
              <a:t>Ministry of Trade</a:t>
            </a:r>
          </a:p>
          <a:p>
            <a:pPr lvl="1"/>
            <a:r>
              <a:rPr lang="en-US" dirty="0"/>
              <a:t>Exports</a:t>
            </a:r>
          </a:p>
          <a:p>
            <a:pPr lvl="1"/>
            <a:r>
              <a:rPr lang="en-US" dirty="0"/>
              <a:t>Imports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45E969F-F7B7-4FFE-862F-48A8914C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3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2562E-FC62-4042-9F10-E7F898E32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218" y="-76071"/>
            <a:ext cx="10299700" cy="95885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Article 17 – Alternative livelihoods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0A7380-C352-497A-A695-CD1130E8E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1840" y="1058176"/>
            <a:ext cx="10299700" cy="51870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Why do we care?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WHO FCTC compels Parties to help tobacco farmers and workers find viable alternative economic livelihoods.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But there is another critical dimension: the tobacco industry uses the alleged damage of tobacco control to tobacco farmers’ and workers’ livelihoods to undermine tobacco control in many countries.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existing evidence suggests that tobacco farming is not lucrative.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190E0CE-FEF8-42EA-A91B-4B7700A7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2562E-FC62-4042-9F10-E7F898E32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622" y="335820"/>
            <a:ext cx="10750377" cy="1105801"/>
          </a:xfrm>
        </p:spPr>
        <p:txBody>
          <a:bodyPr/>
          <a:lstStyle/>
          <a:p>
            <a:pPr algn="l"/>
            <a:r>
              <a:rPr lang="en-US" sz="3800" b="1" dirty="0">
                <a:solidFill>
                  <a:schemeClr val="tx2"/>
                </a:solidFill>
              </a:rPr>
              <a:t>Article 17 – Tobacco farming and employment data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0A7380-C352-497A-A695-CD1130E8E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1267" y="1705233"/>
            <a:ext cx="10299700" cy="5568778"/>
          </a:xfrm>
        </p:spPr>
        <p:txBody>
          <a:bodyPr/>
          <a:lstStyle/>
          <a:p>
            <a:r>
              <a:rPr lang="en-US" dirty="0"/>
              <a:t>Ministry of Agriculture</a:t>
            </a:r>
          </a:p>
          <a:p>
            <a:pPr lvl="1"/>
            <a:r>
              <a:rPr lang="en-US" dirty="0"/>
              <a:t>Hectares planted</a:t>
            </a:r>
          </a:p>
          <a:p>
            <a:pPr lvl="1"/>
            <a:r>
              <a:rPr lang="en-US" dirty="0"/>
              <a:t>Production (typically in </a:t>
            </a:r>
            <a:r>
              <a:rPr lang="en-US" dirty="0" err="1"/>
              <a:t>tonnes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Yields</a:t>
            </a:r>
          </a:p>
          <a:p>
            <a:r>
              <a:rPr lang="en-US" dirty="0"/>
              <a:t>Ministry of </a:t>
            </a:r>
            <a:r>
              <a:rPr lang="en-US" dirty="0" err="1"/>
              <a:t>Labour</a:t>
            </a:r>
            <a:endParaRPr lang="en-US" dirty="0"/>
          </a:p>
          <a:p>
            <a:pPr lvl="1"/>
            <a:r>
              <a:rPr lang="en-US" dirty="0"/>
              <a:t># of workers</a:t>
            </a:r>
          </a:p>
          <a:p>
            <a:pPr lvl="1"/>
            <a:r>
              <a:rPr lang="en-US" dirty="0"/>
              <a:t>Wages</a:t>
            </a:r>
          </a:p>
          <a:p>
            <a:r>
              <a:rPr lang="en-US" dirty="0"/>
              <a:t>Ministry of Trade</a:t>
            </a:r>
          </a:p>
          <a:p>
            <a:pPr lvl="1"/>
            <a:r>
              <a:rPr lang="en-US" dirty="0"/>
              <a:t>Exports</a:t>
            </a:r>
          </a:p>
          <a:p>
            <a:pPr lvl="1"/>
            <a:r>
              <a:rPr lang="en-US" dirty="0"/>
              <a:t>Imports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190E0CE-FEF8-42EA-A91B-4B7700A7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06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F6D708-84F5-46B2-966D-A8C9CBE7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Article 18 – Environment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A4EB0-7A04-4DCE-BB3C-79BFB862A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8477706" cy="48974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Why do we care?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Tobacco farming and production have enormous negative implications for the environment.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Deforestation.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Eco-system pressures from agricultural chemicals.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Solid waste from manufacturing and disposal (butts and packaging).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Water use for cultivation and production.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288A6D9-72BF-4FB9-8FA4-A5902694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93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F6D708-84F5-46B2-966D-A8C9CBE7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Article 18 – Environment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A4EB0-7A04-4DCE-BB3C-79BFB862A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8477706" cy="48974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Ministry of Agriculture</a:t>
            </a:r>
          </a:p>
          <a:p>
            <a:pPr>
              <a:buFontTx/>
              <a:buChar char="-"/>
            </a:pPr>
            <a:r>
              <a:rPr lang="en-US" dirty="0"/>
              <a:t>Land converted to agriculture</a:t>
            </a:r>
          </a:p>
          <a:p>
            <a:pPr>
              <a:buFontTx/>
              <a:buChar char="-"/>
            </a:pPr>
            <a:r>
              <a:rPr lang="en-US" dirty="0"/>
              <a:t>Burning</a:t>
            </a:r>
          </a:p>
          <a:p>
            <a:pPr>
              <a:buFontTx/>
              <a:buChar char="-"/>
            </a:pPr>
            <a:r>
              <a:rPr lang="en-US" dirty="0"/>
              <a:t>Fertilizer use</a:t>
            </a:r>
          </a:p>
          <a:p>
            <a:pPr>
              <a:buFontTx/>
              <a:buChar char="-"/>
            </a:pPr>
            <a:r>
              <a:rPr lang="en-US" dirty="0"/>
              <a:t>Pesticide use</a:t>
            </a:r>
          </a:p>
          <a:p>
            <a:pPr marL="0" indent="0">
              <a:buNone/>
            </a:pPr>
            <a:r>
              <a:rPr lang="en-US" dirty="0"/>
              <a:t>Ministry of Finance</a:t>
            </a:r>
          </a:p>
          <a:p>
            <a:pPr>
              <a:buFontTx/>
              <a:buChar char="-"/>
            </a:pPr>
            <a:r>
              <a:rPr lang="en-US" dirty="0"/>
              <a:t># of cigarettes manufactured</a:t>
            </a:r>
          </a:p>
          <a:p>
            <a:pPr>
              <a:buFontTx/>
              <a:buChar char="-"/>
            </a:pPr>
            <a:r>
              <a:rPr lang="en-US" dirty="0"/>
              <a:t># of cigarettes sold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288A6D9-72BF-4FB9-8FA4-A5902694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23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F84FBD-80CB-4DB9-B731-5AD47AA9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Revisiting the Key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78E8D-47C0-4825-BEFD-404826928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9614528" cy="4897438"/>
          </a:xfrm>
        </p:spPr>
        <p:txBody>
          <a:bodyPr/>
          <a:lstStyle/>
          <a:p>
            <a:r>
              <a:rPr lang="en-US" dirty="0"/>
              <a:t>Understand what data you need.</a:t>
            </a:r>
          </a:p>
          <a:p>
            <a:r>
              <a:rPr lang="en-US" dirty="0"/>
              <a:t>Find out who has these data.</a:t>
            </a:r>
          </a:p>
          <a:p>
            <a:r>
              <a:rPr lang="en-US" dirty="0"/>
              <a:t>Build strong relationships with the data collector/keeper (=sustainability!)</a:t>
            </a:r>
          </a:p>
          <a:p>
            <a:r>
              <a:rPr lang="en-US" dirty="0"/>
              <a:t>Ask for the data.</a:t>
            </a:r>
          </a:p>
          <a:p>
            <a:r>
              <a:rPr lang="en-US" dirty="0"/>
              <a:t>Continue to collect the data in a systematic way over time (=sustainability!)</a:t>
            </a:r>
          </a:p>
          <a:p>
            <a:r>
              <a:rPr lang="en-US" dirty="0"/>
              <a:t>Be creative.</a:t>
            </a:r>
          </a:p>
          <a:p>
            <a:r>
              <a:rPr lang="en-US" dirty="0"/>
              <a:t>ASK FOR HELP!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9C1E0E-463B-4196-8523-DEC3BD26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88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89443" y="966376"/>
            <a:ext cx="8777492" cy="5055483"/>
          </a:xfrm>
        </p:spPr>
        <p:txBody>
          <a:bodyPr/>
          <a:lstStyle/>
          <a:p>
            <a:pPr eaLnBrk="1" hangingPunct="1"/>
            <a:r>
              <a:rPr lang="en-US" sz="3600" b="0" dirty="0">
                <a:latin typeface="Baskerville Old Face"/>
                <a:cs typeface="Baskerville Old Face"/>
              </a:rPr>
              <a:t>Thank you.</a:t>
            </a:r>
            <a:r>
              <a:rPr lang="en-US" sz="2800" b="0" dirty="0">
                <a:latin typeface="Baskerville Old Face"/>
                <a:cs typeface="Baskerville Old Face"/>
              </a:rPr>
              <a:t/>
            </a:r>
            <a:br>
              <a:rPr lang="en-US" sz="2800" b="0" dirty="0">
                <a:latin typeface="Baskerville Old Face"/>
                <a:cs typeface="Baskerville Old Face"/>
              </a:rPr>
            </a:br>
            <a:r>
              <a:rPr lang="en-US" sz="2800" b="0" dirty="0">
                <a:latin typeface="Baskerville Old Face"/>
                <a:cs typeface="Baskerville Old Face"/>
              </a:rPr>
              <a:t/>
            </a:r>
            <a:br>
              <a:rPr lang="en-US" sz="2800" b="0" dirty="0">
                <a:latin typeface="Baskerville Old Face"/>
                <a:cs typeface="Baskerville Old Face"/>
              </a:rPr>
            </a:br>
            <a:r>
              <a:rPr lang="en-US" sz="2400" b="0" dirty="0">
                <a:latin typeface="Baskerville Old Face"/>
                <a:cs typeface="Baskerville Old Face"/>
              </a:rPr>
              <a:t>Contact: jeffrey.drope@cancer.org</a:t>
            </a:r>
            <a:r>
              <a:rPr lang="en-US" sz="3000" b="0" dirty="0">
                <a:latin typeface="Baskerville Old Face"/>
                <a:cs typeface="Baskerville Old Face"/>
              </a:rPr>
              <a:t> </a:t>
            </a:r>
            <a:r>
              <a:rPr lang="en-US" sz="2400" b="0" dirty="0">
                <a:latin typeface="Baskerville Old Face"/>
                <a:cs typeface="Baskerville Old Face"/>
              </a:rPr>
              <a:t/>
            </a:r>
            <a:br>
              <a:rPr lang="en-US" sz="2400" b="0" dirty="0">
                <a:latin typeface="Baskerville Old Face"/>
                <a:cs typeface="Baskerville Old Face"/>
              </a:rPr>
            </a:br>
            <a:r>
              <a:rPr lang="en-US" sz="7200" b="0" dirty="0">
                <a:latin typeface="Baskerville Old Face"/>
                <a:cs typeface="Baskerville Old Face"/>
              </a:rPr>
              <a:t> </a:t>
            </a:r>
            <a:r>
              <a:rPr lang="en-US" dirty="0"/>
              <a:t> </a:t>
            </a:r>
          </a:p>
        </p:txBody>
      </p:sp>
      <p:sp>
        <p:nvSpPr>
          <p:cNvPr id="60419" name="Subtitle 2"/>
          <p:cNvSpPr>
            <a:spLocks noGrp="1"/>
          </p:cNvSpPr>
          <p:nvPr>
            <p:ph type="subTitle" idx="1"/>
          </p:nvPr>
        </p:nvSpPr>
        <p:spPr>
          <a:xfrm>
            <a:off x="1805558" y="4934586"/>
            <a:ext cx="5657256" cy="1923415"/>
          </a:xfrm>
        </p:spPr>
        <p:txBody>
          <a:bodyPr/>
          <a:lstStyle/>
          <a:p>
            <a:pPr algn="l"/>
            <a:endParaRPr lang="en-US" sz="1800" i="1" dirty="0">
              <a:solidFill>
                <a:srgbClr val="000000"/>
              </a:solidFill>
            </a:endParaRPr>
          </a:p>
          <a:p>
            <a:pPr algn="l"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06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B4DD4-7861-498A-A9B9-3432FE5B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Caveat/disclosure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D1D855-3DD0-4328-8795-FD59E23DA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not an expert on more traditional tobacco control surveillance (e.g., smoking prevalence).</a:t>
            </a:r>
          </a:p>
          <a:p>
            <a:r>
              <a:rPr lang="en-US" dirty="0"/>
              <a:t>Rather, our team focuses on the economic aspects of tobacco control, and thus the data that help us to understand these aspects.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F661CEC-0EA8-4A64-A2F3-4FE95113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504D91-D240-4E2E-899D-AC7F384A69C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73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F84FBD-80CB-4DB9-B731-5AD47AA9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Key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78E8D-47C0-4825-BEFD-404826928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9614528" cy="4897438"/>
          </a:xfrm>
        </p:spPr>
        <p:txBody>
          <a:bodyPr/>
          <a:lstStyle/>
          <a:p>
            <a:r>
              <a:rPr lang="en-US" dirty="0"/>
              <a:t>Understand what data you need.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9C1E0E-463B-4196-8523-DEC3BD26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5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F84FBD-80CB-4DB9-B731-5AD47AA9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Key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78E8D-47C0-4825-BEFD-404826928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9614528" cy="4897438"/>
          </a:xfrm>
        </p:spPr>
        <p:txBody>
          <a:bodyPr/>
          <a:lstStyle/>
          <a:p>
            <a:r>
              <a:rPr lang="en-US" dirty="0"/>
              <a:t>Understand what data you need.</a:t>
            </a:r>
          </a:p>
          <a:p>
            <a:r>
              <a:rPr lang="en-US" dirty="0"/>
              <a:t>Find out who has these data.</a:t>
            </a:r>
          </a:p>
          <a:p>
            <a:r>
              <a:rPr lang="en-US" dirty="0"/>
              <a:t>Build a relationship with the data collector/keeper.</a:t>
            </a:r>
          </a:p>
          <a:p>
            <a:r>
              <a:rPr lang="en-US" dirty="0"/>
              <a:t>Ask for the data.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9C1E0E-463B-4196-8523-DEC3BD26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2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F84FBD-80CB-4DB9-B731-5AD47AA9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Key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78E8D-47C0-4825-BEFD-404826928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4218" y="1228725"/>
            <a:ext cx="9614528" cy="4897438"/>
          </a:xfrm>
        </p:spPr>
        <p:txBody>
          <a:bodyPr/>
          <a:lstStyle/>
          <a:p>
            <a:r>
              <a:rPr lang="en-US" dirty="0"/>
              <a:t>Understand what data you need.</a:t>
            </a:r>
          </a:p>
          <a:p>
            <a:r>
              <a:rPr lang="en-US" dirty="0"/>
              <a:t>Find out who has these data.</a:t>
            </a:r>
          </a:p>
          <a:p>
            <a:r>
              <a:rPr lang="en-US" dirty="0"/>
              <a:t>Build a relationship with the data collector/keeper.</a:t>
            </a:r>
          </a:p>
          <a:p>
            <a:r>
              <a:rPr lang="en-US" dirty="0"/>
              <a:t>Ask for the data.</a:t>
            </a:r>
          </a:p>
          <a:p>
            <a:r>
              <a:rPr lang="en-US" dirty="0"/>
              <a:t>Continue to collect the data in a systematic way over time.</a:t>
            </a:r>
          </a:p>
          <a:p>
            <a:r>
              <a:rPr lang="en-US" dirty="0"/>
              <a:t>Be creative!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9C1E0E-463B-4196-8523-DEC3BD26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8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F2F124-B7E1-4BDB-B64D-25A436993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tx2"/>
                </a:solidFill>
              </a:rPr>
              <a:t> Article 6 - Tax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A8F0E1-BA7D-4AFF-83A7-914A46712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7126" y="1236962"/>
            <a:ext cx="9408582" cy="48974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do we care?</a:t>
            </a:r>
          </a:p>
          <a:p>
            <a:r>
              <a:rPr lang="en-US" dirty="0">
                <a:solidFill>
                  <a:srgbClr val="002060"/>
                </a:solidFill>
              </a:rPr>
              <a:t>The evidence suggests that taxing tobacco products is the single-most effective tobacco control intervention currently available to us.</a:t>
            </a:r>
          </a:p>
          <a:p>
            <a:r>
              <a:rPr lang="en-US" dirty="0">
                <a:solidFill>
                  <a:srgbClr val="002060"/>
                </a:solidFill>
              </a:rPr>
              <a:t>We need data to evaluate either how to tax effectively for public health or to make certain that we are taxing effectively.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14F7B1-2DD8-4EE3-AA1A-4A59612B0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01A3F-9998-4619-9FE3-8E18BF5D2E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10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7164" y="0"/>
            <a:ext cx="7724775" cy="958850"/>
          </a:xfrm>
        </p:spPr>
        <p:txBody>
          <a:bodyPr/>
          <a:lstStyle/>
          <a:p>
            <a:pPr eaLnBrk="1" hangingPunct="1"/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tx2"/>
                </a:solidFill>
              </a:rPr>
              <a:t> Article 6 – Tax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60419" name="Subtitle 2"/>
          <p:cNvSpPr>
            <a:spLocks noGrp="1"/>
          </p:cNvSpPr>
          <p:nvPr>
            <p:ph sz="half" idx="1"/>
          </p:nvPr>
        </p:nvSpPr>
        <p:spPr>
          <a:xfrm>
            <a:off x="2182433" y="893256"/>
            <a:ext cx="7600936" cy="574193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Ministry of Finance</a:t>
            </a:r>
          </a:p>
          <a:p>
            <a:r>
              <a:rPr lang="en-US" sz="2400" dirty="0"/>
              <a:t>Tax structure</a:t>
            </a:r>
          </a:p>
          <a:p>
            <a:pPr lvl="1"/>
            <a:r>
              <a:rPr lang="en-US" sz="2200" dirty="0"/>
              <a:t>E.g., specific and/or ad valorem, price tiers, etc.</a:t>
            </a:r>
          </a:p>
          <a:p>
            <a:r>
              <a:rPr lang="en-US" sz="2400" dirty="0"/>
              <a:t>Tax rates</a:t>
            </a:r>
          </a:p>
          <a:p>
            <a:endParaRPr lang="en-US" dirty="0"/>
          </a:p>
          <a:p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D01A3F-9998-4619-9FE3-8E18BF5D2EAF}" type="slidenum">
              <a:rPr lang="en-US">
                <a:solidFill>
                  <a:srgbClr val="0038A8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srgbClr val="0038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53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7164" y="0"/>
            <a:ext cx="7724775" cy="958850"/>
          </a:xfrm>
        </p:spPr>
        <p:txBody>
          <a:bodyPr/>
          <a:lstStyle/>
          <a:p>
            <a:pPr eaLnBrk="1" hangingPunct="1"/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tx2"/>
                </a:solidFill>
              </a:rPr>
              <a:t> Article 6 – Tax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60419" name="Subtitle 2"/>
          <p:cNvSpPr>
            <a:spLocks noGrp="1"/>
          </p:cNvSpPr>
          <p:nvPr>
            <p:ph sz="half" idx="1"/>
          </p:nvPr>
        </p:nvSpPr>
        <p:spPr>
          <a:xfrm>
            <a:off x="2182433" y="893256"/>
            <a:ext cx="7600936" cy="574193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Ministry of Finance</a:t>
            </a:r>
          </a:p>
          <a:p>
            <a:r>
              <a:rPr lang="en-US" sz="2400" dirty="0"/>
              <a:t>Tax structure</a:t>
            </a:r>
          </a:p>
          <a:p>
            <a:pPr lvl="1"/>
            <a:r>
              <a:rPr lang="en-US" sz="2200" dirty="0"/>
              <a:t>E.g., specific and/or ad valorem, price tiers, etc.</a:t>
            </a:r>
          </a:p>
          <a:p>
            <a:r>
              <a:rPr lang="en-US" sz="2400" dirty="0"/>
              <a:t>Tax rates</a:t>
            </a:r>
          </a:p>
          <a:p>
            <a:r>
              <a:rPr lang="en-US" sz="2400" dirty="0"/>
              <a:t>Prices</a:t>
            </a:r>
          </a:p>
          <a:p>
            <a:endParaRPr lang="en-US" dirty="0"/>
          </a:p>
          <a:p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D01A3F-9998-4619-9FE3-8E18BF5D2EAF}" type="slidenum">
              <a:rPr lang="en-US">
                <a:solidFill>
                  <a:srgbClr val="0038A8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srgbClr val="0038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470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7164" y="0"/>
            <a:ext cx="7724775" cy="958850"/>
          </a:xfrm>
        </p:spPr>
        <p:txBody>
          <a:bodyPr/>
          <a:lstStyle/>
          <a:p>
            <a:pPr eaLnBrk="1" hangingPunct="1"/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tx2"/>
                </a:solidFill>
              </a:rPr>
              <a:t> Article 6 – Tax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60419" name="Subtitle 2"/>
          <p:cNvSpPr>
            <a:spLocks noGrp="1"/>
          </p:cNvSpPr>
          <p:nvPr>
            <p:ph sz="half" idx="1"/>
          </p:nvPr>
        </p:nvSpPr>
        <p:spPr>
          <a:xfrm>
            <a:off x="2182433" y="893256"/>
            <a:ext cx="7600936" cy="574193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Ministry of Finance</a:t>
            </a:r>
          </a:p>
          <a:p>
            <a:r>
              <a:rPr lang="en-US" sz="2400" dirty="0"/>
              <a:t>Tax structure</a:t>
            </a:r>
          </a:p>
          <a:p>
            <a:pPr lvl="1"/>
            <a:r>
              <a:rPr lang="en-US" sz="2200" dirty="0"/>
              <a:t>E.g., specific and/or ad valorem, price tiers, etc.</a:t>
            </a:r>
          </a:p>
          <a:p>
            <a:r>
              <a:rPr lang="en-US" sz="2400" dirty="0"/>
              <a:t>Tax rates</a:t>
            </a:r>
          </a:p>
          <a:p>
            <a:r>
              <a:rPr lang="en-US" sz="2400" dirty="0"/>
              <a:t>Prices</a:t>
            </a:r>
          </a:p>
          <a:p>
            <a:r>
              <a:rPr lang="en-US" sz="2400" dirty="0"/>
              <a:t>Tax-paid tobacco product sales – volume</a:t>
            </a:r>
          </a:p>
          <a:p>
            <a:pPr lvl="1"/>
            <a:r>
              <a:rPr lang="en-US" sz="2200" dirty="0"/>
              <a:t>E.g. number of units sold (e.g. stick, pack, carton, etc.)</a:t>
            </a:r>
            <a:endParaRPr lang="en-US" dirty="0"/>
          </a:p>
          <a:p>
            <a:r>
              <a:rPr lang="en-US" sz="2400" dirty="0"/>
              <a:t>Tax revenues</a:t>
            </a:r>
          </a:p>
          <a:p>
            <a:endParaRPr lang="en-US" dirty="0"/>
          </a:p>
          <a:p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D01A3F-9998-4619-9FE3-8E18BF5D2EAF}" type="slidenum">
              <a:rPr lang="en-US">
                <a:solidFill>
                  <a:srgbClr val="0038A8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solidFill>
                <a:srgbClr val="0038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4161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8A8"/>
      </a:dk1>
      <a:lt1>
        <a:srgbClr val="FFFFFF"/>
      </a:lt1>
      <a:dk2>
        <a:srgbClr val="0038A8"/>
      </a:dk2>
      <a:lt2>
        <a:srgbClr val="808080"/>
      </a:lt2>
      <a:accent1>
        <a:srgbClr val="C41E3A"/>
      </a:accent1>
      <a:accent2>
        <a:srgbClr val="F9A71D"/>
      </a:accent2>
      <a:accent3>
        <a:srgbClr val="FFFFFF"/>
      </a:accent3>
      <a:accent4>
        <a:srgbClr val="002E8F"/>
      </a:accent4>
      <a:accent5>
        <a:srgbClr val="DEABAE"/>
      </a:accent5>
      <a:accent6>
        <a:srgbClr val="E29719"/>
      </a:accent6>
      <a:hlink>
        <a:srgbClr val="00838C"/>
      </a:hlink>
      <a:folHlink>
        <a:srgbClr val="ABCB25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4288</TotalTime>
  <Words>639</Words>
  <Application>Microsoft Office PowerPoint</Application>
  <PresentationFormat>Mukautettu</PresentationFormat>
  <Paragraphs>135</Paragraphs>
  <Slides>17</Slides>
  <Notes>17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Default Design</vt:lpstr>
      <vt:lpstr>WHO FCTC Article 20 Building a Sustainable Tobacco Control Monitoring and Surveillance System  Jeffrey Drope, Ph.D. – jeffrey.drope@cancer.org Scientific Vice President October, 2018    </vt:lpstr>
      <vt:lpstr>Caveat/disclosure</vt:lpstr>
      <vt:lpstr>Key Takeaways</vt:lpstr>
      <vt:lpstr>Key Takeaways</vt:lpstr>
      <vt:lpstr>Key Takeaways</vt:lpstr>
      <vt:lpstr>  Article 6 - Tax</vt:lpstr>
      <vt:lpstr>  Article 6 – Tax data  </vt:lpstr>
      <vt:lpstr>  Article 6 – Tax data  </vt:lpstr>
      <vt:lpstr>  Article 6 – Tax data  </vt:lpstr>
      <vt:lpstr>Article 15 – Illicit trade</vt:lpstr>
      <vt:lpstr>Article 15 – Illicit trade data</vt:lpstr>
      <vt:lpstr>Article 17 – Alternative livelihoods</vt:lpstr>
      <vt:lpstr>Article 17 – Tobacco farming and employment data</vt:lpstr>
      <vt:lpstr>Article 18 – Environment </vt:lpstr>
      <vt:lpstr>Article 18 – Environment data</vt:lpstr>
      <vt:lpstr>Revisiting the Key Takeaways</vt:lpstr>
      <vt:lpstr>Thank you.  Contact: jeffrey.drope@cancer.org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FCTC Article 20  Jeffrey Drope, PhD. – jeffrey.drope@cancer.org Africa Tobacco Control Capacity Enhancing Program Pretoria– October, 2018</dc:title>
  <dc:creator>Jeffrey Drope</dc:creator>
  <cp:lastModifiedBy>Jaakonmäki Sara</cp:lastModifiedBy>
  <cp:revision>35</cp:revision>
  <cp:lastPrinted>2018-10-12T01:48:19Z</cp:lastPrinted>
  <dcterms:created xsi:type="dcterms:W3CDTF">2018-10-09T13:16:21Z</dcterms:created>
  <dcterms:modified xsi:type="dcterms:W3CDTF">2018-11-29T06:38:16Z</dcterms:modified>
</cp:coreProperties>
</file>